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56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C3C-EE88-42A8-BF7E-29C83F47F2C5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C4F6-BA7E-4BFD-8566-96CB7E66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C3C-EE88-42A8-BF7E-29C83F47F2C5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C4F6-BA7E-4BFD-8566-96CB7E66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C3C-EE88-42A8-BF7E-29C83F47F2C5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C4F6-BA7E-4BFD-8566-96CB7E66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C3C-EE88-42A8-BF7E-29C83F47F2C5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C4F6-BA7E-4BFD-8566-96CB7E66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C3C-EE88-42A8-BF7E-29C83F47F2C5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C4F6-BA7E-4BFD-8566-96CB7E66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C3C-EE88-42A8-BF7E-29C83F47F2C5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C4F6-BA7E-4BFD-8566-96CB7E66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C3C-EE88-42A8-BF7E-29C83F47F2C5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C4F6-BA7E-4BFD-8566-96CB7E66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C3C-EE88-42A8-BF7E-29C83F47F2C5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C4F6-BA7E-4BFD-8566-96CB7E66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C3C-EE88-42A8-BF7E-29C83F47F2C5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C4F6-BA7E-4BFD-8566-96CB7E66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C3C-EE88-42A8-BF7E-29C83F47F2C5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C4F6-BA7E-4BFD-8566-96CB7E66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C3C-EE88-42A8-BF7E-29C83F47F2C5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C4F6-BA7E-4BFD-8566-96CB7E66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92C3C-EE88-42A8-BF7E-29C83F47F2C5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C4F6-BA7E-4BFD-8566-96CB7E66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image" Target="../media/image18.png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8.wmf"/><Relationship Id="rId3" Type="http://schemas.openxmlformats.org/officeDocument/2006/relationships/image" Target="../media/image31.jpeg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5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5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9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1.wmf"/><Relationship Id="rId5" Type="http://schemas.openxmlformats.org/officeDocument/2006/relationships/image" Target="../media/image14.gi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8.wmf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3.wmf"/><Relationship Id="rId3" Type="http://schemas.openxmlformats.org/officeDocument/2006/relationships/oleObject" Target="../embeddings/oleObject10.bin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2.wmf"/><Relationship Id="rId5" Type="http://schemas.openxmlformats.org/officeDocument/2006/relationships/image" Target="../media/image24.png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5.wmf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31.jpe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7.bin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41.wmf"/><Relationship Id="rId5" Type="http://schemas.openxmlformats.org/officeDocument/2006/relationships/image" Target="../media/image24.png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38.wmf"/><Relationship Id="rId9" Type="http://schemas.openxmlformats.org/officeDocument/2006/relationships/image" Target="../media/image4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4280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BBB59">
                    <a:lumMod val="50000"/>
                  </a:srgbClr>
                </a:solidFill>
              </a:rPr>
              <a:t>Math 20-1  </a:t>
            </a:r>
            <a:r>
              <a:rPr lang="en-US" b="1" i="1" dirty="0">
                <a:solidFill>
                  <a:srgbClr val="9BBB59">
                    <a:lumMod val="50000"/>
                  </a:srgbClr>
                </a:solidFill>
              </a:rPr>
              <a:t>Chapter </a:t>
            </a:r>
            <a:r>
              <a:rPr lang="en-US" b="1" i="1" dirty="0" smtClean="0">
                <a:solidFill>
                  <a:srgbClr val="9BBB59">
                    <a:lumMod val="50000"/>
                  </a:srgbClr>
                </a:solidFill>
              </a:rPr>
              <a:t>8 Systems of Equations</a:t>
            </a:r>
            <a:endParaRPr lang="en-US" b="1" i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331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8.2 Solving Systems Algebraically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9" y="2438400"/>
            <a:ext cx="9039491" cy="36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57" y="826532"/>
            <a:ext cx="2290626" cy="31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31" y="1130490"/>
            <a:ext cx="4550712" cy="1155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943" y="437571"/>
            <a:ext cx="4136257" cy="181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47" y="4316104"/>
            <a:ext cx="8667061" cy="146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30" y="3829121"/>
            <a:ext cx="8562874" cy="452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68" y="2819400"/>
            <a:ext cx="8625232" cy="1009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192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962400"/>
            <a:ext cx="15430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0"/>
            <a:ext cx="7351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Solve a Quadratic-Quadratic System of Equations Algebraically</a:t>
            </a:r>
            <a:endParaRPr lang="en-US" sz="2000" dirty="0">
              <a:solidFill>
                <a:srgbClr val="00518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1" y="7620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Verify the solutions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(5, 43) and (2, 7).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5791200"/>
            <a:ext cx="47371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Both solutions are correct.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two solutions are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(5, 43) and (2, 7).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676400"/>
            <a:ext cx="1378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For (5, 43)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8000" y="2139950"/>
          <a:ext cx="2095500" cy="349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9" name="Equation" r:id="rId4" imgW="1257120" imgH="2095200" progId="Equation.DSMT4">
                  <p:embed/>
                </p:oleObj>
              </mc:Choice>
              <mc:Fallback>
                <p:oleObj name="Equation" r:id="rId4" imgW="1257120" imgH="2095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139950"/>
                        <a:ext cx="2095500" cy="349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07962" y="1676400"/>
            <a:ext cx="1236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For (2, 7)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572000" y="2133600"/>
          <a:ext cx="2035175" cy="349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" name="Equation" r:id="rId6" imgW="1218960" imgH="2095200" progId="Equation.DSMT4">
                  <p:embed/>
                </p:oleObj>
              </mc:Choice>
              <mc:Fallback>
                <p:oleObj name="Equation" r:id="rId6" imgW="1218960" imgH="2095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133600"/>
                        <a:ext cx="2035175" cy="349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962400"/>
            <a:ext cx="15430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495800" y="685800"/>
          <a:ext cx="1712913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" name="Equation" r:id="rId8" imgW="1028520" imgH="482400" progId="Equation.DSMT4">
                  <p:embed/>
                </p:oleObj>
              </mc:Choice>
              <mc:Fallback>
                <p:oleObj name="Equation" r:id="rId8" imgW="1028520" imgH="482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685800"/>
                        <a:ext cx="1712913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426278" y="6443246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8.2.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9</a:t>
            </a:r>
            <a:endParaRPr lang="en-US" sz="16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7351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Solve a Quadratic-Quadratic System of Equations Algebraically</a:t>
            </a:r>
            <a:endParaRPr lang="en-US" sz="2000" dirty="0">
              <a:solidFill>
                <a:srgbClr val="00518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91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28800" y="571500"/>
            <a:ext cx="22060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Solve the system: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724400" y="533400"/>
          <a:ext cx="1881187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6" name="Equation" r:id="rId4" imgW="1130040" imgH="482400" progId="Equation.DSMT4">
                  <p:embed/>
                </p:oleObj>
              </mc:Choice>
              <mc:Fallback>
                <p:oleObj name="Equation" r:id="rId4" imgW="113004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33400"/>
                        <a:ext cx="1881187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905000" y="1600200"/>
            <a:ext cx="1957388" cy="1162050"/>
            <a:chOff x="1828800" y="2057400"/>
            <a:chExt cx="1957388" cy="1162050"/>
          </a:xfrm>
        </p:grpSpPr>
        <p:graphicFrame>
          <p:nvGraphicFramePr>
            <p:cNvPr id="23555" name="Object 3"/>
            <p:cNvGraphicFramePr>
              <a:graphicFrameLocks noChangeAspect="1"/>
            </p:cNvGraphicFramePr>
            <p:nvPr/>
          </p:nvGraphicFramePr>
          <p:xfrm>
            <a:off x="1905000" y="2057400"/>
            <a:ext cx="1881188" cy="1162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67" name="Equation" r:id="rId6" imgW="1130040" imgH="698400" progId="Equation.DSMT4">
                    <p:embed/>
                  </p:oleObj>
                </mc:Choice>
                <mc:Fallback>
                  <p:oleObj name="Equation" r:id="rId6" imgW="1130040" imgH="6984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2057400"/>
                          <a:ext cx="1881188" cy="1162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Connector 7"/>
            <p:cNvCxnSpPr/>
            <p:nvPr/>
          </p:nvCxnSpPr>
          <p:spPr>
            <a:xfrm>
              <a:off x="1828800" y="2878348"/>
              <a:ext cx="1905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820948" y="3150078"/>
          <a:ext cx="16700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8" name="Equation" r:id="rId8" imgW="1002960" imgH="457200" progId="Equation.DSMT4">
                  <p:embed/>
                </p:oleObj>
              </mc:Choice>
              <mc:Fallback>
                <p:oleObj name="Equation" r:id="rId8" imgW="100296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948" y="3150078"/>
                        <a:ext cx="167005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609600" y="4038600"/>
          <a:ext cx="2430462" cy="1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9" name="Equation" r:id="rId10" imgW="1460160" imgH="1041120" progId="Equation.DSMT4">
                  <p:embed/>
                </p:oleObj>
              </mc:Choice>
              <mc:Fallback>
                <p:oleObj name="Equation" r:id="rId10" imgW="1460160" imgH="1041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38600"/>
                        <a:ext cx="2430462" cy="173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3581400" y="2895600"/>
          <a:ext cx="2895600" cy="295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0" name="Equation" r:id="rId12" imgW="1739880" imgH="1777680" progId="Equation.DSMT4">
                  <p:embed/>
                </p:oleObj>
              </mc:Choice>
              <mc:Fallback>
                <p:oleObj name="Equation" r:id="rId12" imgW="1739880" imgH="1777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895600"/>
                        <a:ext cx="2895600" cy="295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6781800" y="3048000"/>
          <a:ext cx="1985963" cy="232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1" name="Equation" r:id="rId14" imgW="1193760" imgH="1396800" progId="Equation.DSMT4">
                  <p:embed/>
                </p:oleObj>
              </mc:Choice>
              <mc:Fallback>
                <p:oleObj name="Equation" r:id="rId14" imgW="1193760" imgH="1396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048000"/>
                        <a:ext cx="1985963" cy="232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381000" y="5791200"/>
            <a:ext cx="6477000" cy="777875"/>
            <a:chOff x="685800" y="6003925"/>
            <a:chExt cx="6477000" cy="777875"/>
          </a:xfrm>
        </p:grpSpPr>
        <p:sp>
          <p:nvSpPr>
            <p:cNvPr id="14" name="TextBox 13"/>
            <p:cNvSpPr txBox="1"/>
            <p:nvPr/>
          </p:nvSpPr>
          <p:spPr>
            <a:xfrm>
              <a:off x="685800" y="6172200"/>
              <a:ext cx="6477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The two solutions are </a:t>
              </a:r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(1, 6) and               .</a:t>
              </a:r>
            </a:p>
          </p:txBody>
        </p:sp>
        <p:graphicFrame>
          <p:nvGraphicFramePr>
            <p:cNvPr id="23560" name="Object 8"/>
            <p:cNvGraphicFramePr>
              <a:graphicFrameLocks noChangeAspect="1"/>
            </p:cNvGraphicFramePr>
            <p:nvPr/>
          </p:nvGraphicFramePr>
          <p:xfrm>
            <a:off x="4343399" y="6003925"/>
            <a:ext cx="1098177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72" name="Equation" r:id="rId16" imgW="609480" imgH="431640" progId="Equation.DSMT4">
                    <p:embed/>
                  </p:oleObj>
                </mc:Choice>
                <mc:Fallback>
                  <p:oleObj name="Equation" r:id="rId16" imgW="609480" imgH="43164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3399" y="6003925"/>
                          <a:ext cx="1098177" cy="777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TextBox 16"/>
          <p:cNvSpPr txBox="1"/>
          <p:nvPr/>
        </p:nvSpPr>
        <p:spPr>
          <a:xfrm>
            <a:off x="8305800" y="6443246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8.2.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33345"/>
            <a:ext cx="7106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Problem Solving:      Solve the following system of equations.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49231"/>
              </p:ext>
            </p:extLst>
          </p:nvPr>
        </p:nvGraphicFramePr>
        <p:xfrm>
          <a:off x="547255" y="914400"/>
          <a:ext cx="2945731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3" imgW="1434960" imgH="482400" progId="Equation.DSMT4">
                  <p:embed/>
                </p:oleObj>
              </mc:Choice>
              <mc:Fallback>
                <p:oleObj name="Equation" r:id="rId3" imgW="143496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55" y="914400"/>
                        <a:ext cx="2945731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78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199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Problem Solving:    Solve the system.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717535"/>
              </p:ext>
            </p:extLst>
          </p:nvPr>
        </p:nvGraphicFramePr>
        <p:xfrm>
          <a:off x="762000" y="1371600"/>
          <a:ext cx="292608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3" imgW="1218960" imgH="634680" progId="Equation.DSMT4">
                  <p:embed/>
                </p:oleObj>
              </mc:Choice>
              <mc:Fallback>
                <p:oleObj name="Equation" r:id="rId3" imgW="1218960" imgH="6346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292608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71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5334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Arial" pitchFamily="34" charset="0"/>
                <a:cs typeface="Arial" pitchFamily="34" charset="0"/>
              </a:rPr>
              <a:t>Problem Solving:  Determine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values of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if (3, 4) is a solution to the following system of equations.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579091"/>
              </p:ext>
            </p:extLst>
          </p:nvPr>
        </p:nvGraphicFramePr>
        <p:xfrm>
          <a:off x="685800" y="1447800"/>
          <a:ext cx="179671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Equation" r:id="rId3" imgW="812520" imgH="482400" progId="Equation.DSMT4">
                  <p:embed/>
                </p:oleObj>
              </mc:Choice>
              <mc:Fallback>
                <p:oleObj name="Equation" r:id="rId3" imgW="81252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179671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389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838200"/>
            <a:ext cx="3607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2209800"/>
            <a:ext cx="42049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Suggested Questions: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Page 451: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2, 3a,d, 4a,c,e, 5c, 6, 8, 10, 13, 16</a:t>
            </a:r>
          </a:p>
        </p:txBody>
      </p:sp>
    </p:spTree>
    <p:extLst>
      <p:ext uri="{BB962C8B-B14F-4D97-AF65-F5344CB8AC3E}">
        <p14:creationId xmlns:p14="http://schemas.microsoft.com/office/powerpoint/2010/main" val="425519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0" y="228600"/>
            <a:ext cx="9438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8.2 Solve a Linear-Quadratic System of Equations Algebraically</a:t>
            </a:r>
            <a:endParaRPr lang="en-US" sz="2400" b="1" dirty="0">
              <a:solidFill>
                <a:srgbClr val="00518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62000"/>
            <a:ext cx="5137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Solve the following system of equations.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198561"/>
              </p:ext>
            </p:extLst>
          </p:nvPr>
        </p:nvGraphicFramePr>
        <p:xfrm>
          <a:off x="796925" y="1295400"/>
          <a:ext cx="1079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3" imgW="647640" imgH="457200" progId="Equation.DSMT4">
                  <p:embed/>
                </p:oleObj>
              </mc:Choice>
              <mc:Fallback>
                <p:oleObj name="Equation" r:id="rId3" imgW="64764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1295400"/>
                        <a:ext cx="1079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2" name="Picture 4" descr="http://www.e-tutor.com/lsnpics/51184_titl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3934" y="762000"/>
            <a:ext cx="3890066" cy="2590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2514600"/>
            <a:ext cx="3155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Substitution Method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200400"/>
            <a:ext cx="680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Substitute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– 15 for y in the quadratic equation and simplify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990600" y="3733800"/>
          <a:ext cx="144938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6" imgW="901440" imgH="203040" progId="Equation.DSMT4">
                  <p:embed/>
                </p:oleObj>
              </mc:Choice>
              <mc:Fallback>
                <p:oleObj name="Equation" r:id="rId6" imgW="90144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733800"/>
                        <a:ext cx="1449387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04800" y="4047226"/>
          <a:ext cx="1733550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8" imgW="1079280" imgH="660240" progId="Equation.DSMT4">
                  <p:embed/>
                </p:oleObj>
              </mc:Choice>
              <mc:Fallback>
                <p:oleObj name="Equation" r:id="rId8" imgW="1079280" imgH="6602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047226"/>
                        <a:ext cx="1733550" cy="106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29000" y="3733800"/>
            <a:ext cx="5513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Substitute to determine the corresponding values of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492500" y="4038600"/>
          <a:ext cx="107950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10" imgW="647640" imgH="203040" progId="Equation.DSMT4">
                  <p:embed/>
                </p:oleObj>
              </mc:Choice>
              <mc:Fallback>
                <p:oleObj name="Equation" r:id="rId10" imgW="64764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4038600"/>
                        <a:ext cx="1079500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468698" y="4419600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i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 = –5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23376" y="4419600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i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 = 4</a:t>
            </a: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3522662" y="4843462"/>
          <a:ext cx="135413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12" imgW="812520" imgH="431640" progId="Equation.DSMT4">
                  <p:embed/>
                </p:oleObj>
              </mc:Choice>
              <mc:Fallback>
                <p:oleObj name="Equation" r:id="rId12" imgW="812520" imgH="431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2662" y="4843462"/>
                        <a:ext cx="1354138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5397500" y="4800600"/>
          <a:ext cx="122713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14" imgW="736560" imgH="431640" progId="Equation.DSMT4">
                  <p:embed/>
                </p:oleObj>
              </mc:Choice>
              <mc:Fallback>
                <p:oleObj name="Equation" r:id="rId14" imgW="736560" imgH="431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0" y="4800600"/>
                        <a:ext cx="1227138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33400" y="5791200"/>
            <a:ext cx="5449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two solutions are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(–5, –20) and (4, –11).</a:t>
            </a:r>
          </a:p>
        </p:txBody>
      </p:sp>
      <p:sp>
        <p:nvSpPr>
          <p:cNvPr id="2059" name="AutoShape 11" descr="data:image/jpeg;base64,/9j/4AAQSkZJRgABAQAAAQABAAD/2wCEAAkGBg0PDhAQEA8PDRAWDxAPEA4QEBAOEg8QHxAWFxQVEhQXHyYeFxsvGRUSHzAlIycpLyw4Fh4xODQqNSYrOCkBCQoKBQUFDQUFDSkYEhgpKSkpKSkpKSkpKSkpKSkpKSkpKSkpKSkpKSkpKSkpKSkpKSkpKSkpKSkpKSkpKSkpKf/AABEIAGQAhgMBIgACEQEDEQH/xAAbAAEAAgMBAQAAAAAAAAAAAAAAAgUBBAYDB//EADkQAAIBAwAGBwYEBgMAAAAAAAABAgMEEQUSEyExkUFRYXGBsdEGFDJTgqEiM0JSI3KSssHwFWJj/8QAFAEBAAAAAAAAAAAAAAAAAAAAAP/EABQRAQAAAAAAAAAAAAAAAAAAAAD/2gAMAwEAAhEDEQA/APuIAAAFdpTSOycYri1nwAsQc8tOS6y6srpVYKa7U+8D3AAAAAAAAAAAAAAAAAAA5j20jKEYVkm4rMJv9u/MW/uuR05qX1xRUJRniaaacNz1l1NAfNf+ZXWfQfZulONtDXTUpZnh8Um932wcto7QVvSuNq6evFNuNNvKjv3d+O07CGlaXTlAboNGWmbZcasY95sW91TqR1oTjNdaeQPYAAAAAAAAAAAAANTSd66NJyjHXlmMIxzqpybwsvoRtmppW0dWjKK+LjH+Zb0BTXFrpee9zt4/+cJTXhrYK2M6qk41E4zT/Env7t64m3R9o6sUovivwtSWWmuh9OSFfSMbhqaWrJR2c8cNZN51etb/APcAeTm0arlOrPUjJxX6pdK7F2krmthM2tHWrhx+JqM39UU/JoD3jo22hHLo05vHxTWvJ97Z56PuYrWUcQipbktyx2JeJuyjlFNf6Lrbthqx3vWTbiuOcr78wOjoaTm+lPwPb36fWuRT6Ktp06aU2pS3ttZxxzuN9AbPvs+tch77Ps5GsZA2PfZ9nIe+z7ORrgDZ99n2cjbt5uUU3x3+ZVllZ/AvHzA9wAAAAFXpXQNOu9ZPZVP3xSef5l0nJQ1aUVTi3JLK1njMt/F9/E7+fB9zPm2Kk6jjCLlqw2k8YWrDKWe3e1wA9nF1Zwp/unGHNpHT3cMVp/Tju1UVPs/Z613BvhCMqj78aq+7+xc3q/jT+n+1AQRnBFEgMoyRM5AkCOQBLIyRyZyBks7L4F4+ZV5LOy/LXj5gbAAAAGHJLjuAyfP9Gy2de5z8KpbJy4LO1WVyizrdI6eo0YtuSbOW0dcq6vtlUpulTTlUdNrV15/EtZdW/IHSezdo403VksSqNSS6qf6fNvxIX350/p/tRcayKa9f8Wfh5ICCM5IJmcgTyCORkCWQRyMgSBjIyBLJaWP5a8fMqclrYflrvfmBsgACEpnPadvZRlLGXhLCXcWteq8bjndJ3F0pPVtoXCf/AHjFrvUtzAl7N2kJwVzV/HUcpaie+NJJ4WF+7tPGvHF9OuuCnDL+lKX+Sst62kY1tedHVpNNOnCanLPQ8LdyZs3N9cVI4hbzjJ/qklCK7WB1E741JVdaTfaVlCNZRSk8vGMmvWtazeVVqQ7E1jyAusmcnOu2ufn1ea9COwufn1ea9AOkyZyc3srn59XmvQbK5+dV5r0A6TIyc3srn59XmvQzsbj51XmvQDo8mcnOqhcfOq816E42tx8+r/UvQC/yWFnVxFLv8zlYWVbpr1v6l6FvYTnBY1nLtlvYF9GoDUp3j6kAMTR5SggAPOUEecqaMgCDpog6aAAi6SIujEACOyj1DZR6gAMqkjKox6gAJKlEmqSAA9FTROMUAB7QQAA//9k="/>
          <p:cNvSpPr>
            <a:spLocks noChangeAspect="1" noChangeArrowheads="1"/>
          </p:cNvSpPr>
          <p:nvPr/>
        </p:nvSpPr>
        <p:spPr bwMode="auto">
          <a:xfrm>
            <a:off x="63500" y="-466725"/>
            <a:ext cx="1276350" cy="95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429000" y="1905000"/>
            <a:ext cx="15906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426278" y="6443246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8.2.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2" grpId="0"/>
      <p:bldP spid="1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317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Solve a Linear-Quadratic System of Equations Algebraically</a:t>
            </a:r>
            <a:endParaRPr lang="en-US" sz="2400" dirty="0">
              <a:solidFill>
                <a:srgbClr val="00518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4648200" y="762000"/>
          <a:ext cx="1079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Equation" r:id="rId3" imgW="647640" imgH="457200" progId="Equation.DSMT4">
                  <p:embed/>
                </p:oleObj>
              </mc:Choice>
              <mc:Fallback>
                <p:oleObj name="Equation" r:id="rId3" imgW="647640" imgH="4572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762000"/>
                        <a:ext cx="1079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1" y="7620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Verify the solutions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(–5, –20) and (4, –11).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5791200"/>
            <a:ext cx="5218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Both solutions are correct.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two solutions are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(–5, –20) and (4, –11).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828800"/>
            <a:ext cx="1664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For (–5, –20)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609600" y="2362200"/>
          <a:ext cx="1609725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Equation" r:id="rId5" imgW="965160" imgH="1828800" progId="Equation.DSMT4">
                  <p:embed/>
                </p:oleObj>
              </mc:Choice>
              <mc:Fallback>
                <p:oleObj name="Equation" r:id="rId5" imgW="965160" imgH="1828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62200"/>
                        <a:ext cx="1609725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07962" y="1828800"/>
            <a:ext cx="1502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For (4, –11)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581525" y="2362200"/>
          <a:ext cx="146208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Equation" r:id="rId7" imgW="876240" imgH="1828800" progId="Equation.DSMT4">
                  <p:embed/>
                </p:oleObj>
              </mc:Choice>
              <mc:Fallback>
                <p:oleObj name="Equation" r:id="rId7" imgW="876240" imgH="1828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1525" y="2362200"/>
                        <a:ext cx="1462088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90800" y="3810000"/>
            <a:ext cx="15430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3886200"/>
            <a:ext cx="15430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8426278" y="6443246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8.2.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2</a:t>
            </a:r>
            <a:endParaRPr lang="en-US" sz="16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"/>
            <a:ext cx="69544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Solve a Linear-Quadratic System of Equations Algebraically</a:t>
            </a:r>
            <a:endParaRPr lang="en-US" sz="2000" dirty="0">
              <a:solidFill>
                <a:srgbClr val="00518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514290"/>
            <a:ext cx="4743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Solve the following system of equations.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5562600" y="515816"/>
          <a:ext cx="124777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7" name="Equation" r:id="rId3" imgW="749160" imgH="457200" progId="Equation.DSMT4">
                  <p:embed/>
                </p:oleObj>
              </mc:Choice>
              <mc:Fallback>
                <p:oleObj name="Equation" r:id="rId3" imgW="74916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15816"/>
                        <a:ext cx="1247775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447800"/>
            <a:ext cx="2805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Elimination Method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876300"/>
            <a:ext cx="16954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" y="2209800"/>
            <a:ext cx="3958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Align the terms in the same degree.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805363" y="2209800"/>
          <a:ext cx="1544637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8" name="Equation" r:id="rId6" imgW="927000" imgH="457200" progId="Equation.DSMT4">
                  <p:embed/>
                </p:oleObj>
              </mc:Choice>
              <mc:Fallback>
                <p:oleObj name="Equation" r:id="rId6" imgW="92700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363" y="2209800"/>
                        <a:ext cx="1544637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2630269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Since the quadratic term is in the 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variable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eliminate 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-term.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800600" y="3048000"/>
            <a:ext cx="1676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4835525" y="3124200"/>
          <a:ext cx="156527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9" name="Equation" r:id="rId8" imgW="939600" imgH="203040" progId="Equation.DSMT4">
                  <p:embed/>
                </p:oleObj>
              </mc:Choice>
              <mc:Fallback>
                <p:oleObj name="Equation" r:id="rId8" imgW="93960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525" y="3124200"/>
                        <a:ext cx="1565275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469922" y="2573548"/>
            <a:ext cx="2048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(                     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86600" y="23622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Subtract to eliminate the </a:t>
            </a:r>
            <a:r>
              <a:rPr lang="en-US" sz="16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-term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" y="32882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Solve the resulting equation.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4864100" y="3473450"/>
          <a:ext cx="173355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0" name="Equation" r:id="rId10" imgW="1041120" imgH="660240" progId="Equation.DSMT4">
                  <p:embed/>
                </p:oleObj>
              </mc:Choice>
              <mc:Fallback>
                <p:oleObj name="Equation" r:id="rId10" imgW="1041120" imgH="6602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3473450"/>
                        <a:ext cx="173355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81000" y="4202668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Determine the corresponding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values of y.</a:t>
            </a: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609600" y="5029200"/>
          <a:ext cx="2897188" cy="147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1" name="Equation" r:id="rId12" imgW="1739880" imgH="888840" progId="Equation.DSMT4">
                  <p:embed/>
                </p:oleObj>
              </mc:Choice>
              <mc:Fallback>
                <p:oleObj name="Equation" r:id="rId12" imgW="1739880" imgH="8888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029200"/>
                        <a:ext cx="2897188" cy="147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495800" y="51816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two solutions are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(–3, 0) and (1, 4).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426278" y="6443246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8.2.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3</a:t>
            </a:r>
            <a:endParaRPr lang="en-US" sz="16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4" grpId="0"/>
      <p:bldP spid="16" grpId="0"/>
      <p:bldP spid="17" grpId="0"/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317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Solve a Linear-Quadratic System of Equations Algebraically</a:t>
            </a:r>
            <a:endParaRPr lang="en-US" sz="2400" dirty="0">
              <a:solidFill>
                <a:srgbClr val="00518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1" y="7620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Verify the solutions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(–3, 0) and (1, 4).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5791200"/>
            <a:ext cx="4666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Both solutions are correct.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two solutions are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(–3, 0) and (1, 4).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828800"/>
            <a:ext cx="1378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For (–3, 0)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44500" y="2362200"/>
          <a:ext cx="22225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9" name="Equation" r:id="rId3" imgW="1333440" imgH="1828800" progId="Equation.DSMT4">
                  <p:embed/>
                </p:oleObj>
              </mc:Choice>
              <mc:Fallback>
                <p:oleObj name="Equation" r:id="rId3" imgW="1333440" imgH="1828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2362200"/>
                        <a:ext cx="22225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07962" y="1828800"/>
            <a:ext cx="1236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For (1, 4)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400550" y="2362200"/>
          <a:ext cx="182245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name="Equation" r:id="rId5" imgW="1091880" imgH="1828800" progId="Equation.DSMT4">
                  <p:embed/>
                </p:oleObj>
              </mc:Choice>
              <mc:Fallback>
                <p:oleObj name="Equation" r:id="rId5" imgW="1091880" imgH="1828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2362200"/>
                        <a:ext cx="182245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4572000" y="762000"/>
          <a:ext cx="124777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Equation" r:id="rId7" imgW="749160" imgH="457200" progId="Equation.DSMT4">
                  <p:embed/>
                </p:oleObj>
              </mc:Choice>
              <mc:Fallback>
                <p:oleObj name="Equation" r:id="rId7" imgW="74916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762000"/>
                        <a:ext cx="1247775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6600" y="3886200"/>
            <a:ext cx="15430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62200" y="3810000"/>
            <a:ext cx="15430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8426278" y="6443246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8.2.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4</a:t>
            </a:r>
            <a:endParaRPr lang="en-US" sz="16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28800" y="381000"/>
            <a:ext cx="22060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Solve the system: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4267200" y="457200"/>
          <a:ext cx="1585913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Equation" r:id="rId4" imgW="952200" imgH="457200" progId="Equation.DSMT4">
                  <p:embed/>
                </p:oleObj>
              </mc:Choice>
              <mc:Fallback>
                <p:oleObj name="Equation" r:id="rId4" imgW="95220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57200"/>
                        <a:ext cx="1585913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660525" y="1905000"/>
            <a:ext cx="1981200" cy="1119187"/>
            <a:chOff x="990600" y="2590800"/>
            <a:chExt cx="1981200" cy="1119187"/>
          </a:xfrm>
        </p:grpSpPr>
        <p:graphicFrame>
          <p:nvGraphicFramePr>
            <p:cNvPr id="19459" name="Object 3"/>
            <p:cNvGraphicFramePr>
              <a:graphicFrameLocks noChangeAspect="1"/>
            </p:cNvGraphicFramePr>
            <p:nvPr/>
          </p:nvGraphicFramePr>
          <p:xfrm>
            <a:off x="1066800" y="2590800"/>
            <a:ext cx="1754187" cy="1119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24" name="Equation" r:id="rId6" imgW="1054080" imgH="672840" progId="Equation.DSMT4">
                    <p:embed/>
                  </p:oleObj>
                </mc:Choice>
                <mc:Fallback>
                  <p:oleObj name="Equation" r:id="rId6" imgW="1054080" imgH="67284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800" y="2590800"/>
                          <a:ext cx="1754187" cy="1119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Connector 6"/>
            <p:cNvCxnSpPr/>
            <p:nvPr/>
          </p:nvCxnSpPr>
          <p:spPr>
            <a:xfrm>
              <a:off x="990600" y="3352800"/>
              <a:ext cx="1981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905000" y="3200400"/>
          <a:ext cx="15843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5" name="Equation" r:id="rId8" imgW="952200" imgH="660240" progId="Equation.DSMT4">
                  <p:embed/>
                </p:oleObj>
              </mc:Choice>
              <mc:Fallback>
                <p:oleObj name="Equation" r:id="rId8" imgW="952200" imgH="660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200400"/>
                        <a:ext cx="1584325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4572000" y="2362200"/>
          <a:ext cx="4098925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6" name="Equation" r:id="rId10" imgW="2463480" imgH="888840" progId="Equation.DSMT4">
                  <p:embed/>
                </p:oleObj>
              </mc:Choice>
              <mc:Fallback>
                <p:oleObj name="Equation" r:id="rId10" imgW="2463480" imgH="8888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62200"/>
                        <a:ext cx="4098925" cy="147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29200" y="41910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two solutions are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(0, –4) and (5, 6).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26278" y="6443246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8.2.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5</a:t>
            </a:r>
            <a:endParaRPr lang="en-US" sz="16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33400"/>
            <a:ext cx="868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 main support cable of a suspension bridge hangs in the shape of a parabola modeled by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equation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y = .</a:t>
            </a:r>
            <a:r>
              <a:rPr lang="en-US" dirty="0">
                <a:latin typeface="Arial" pitchFamily="34" charset="0"/>
                <a:cs typeface="Arial" pitchFamily="34" charset="0"/>
              </a:rPr>
              <a:t>25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i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-</a:t>
            </a:r>
            <a:r>
              <a:rPr lang="en-US" dirty="0">
                <a:latin typeface="Arial" pitchFamily="34" charset="0"/>
                <a:cs typeface="Arial" pitchFamily="34" charset="0"/>
              </a:rPr>
              <a:t>10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x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100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latin typeface="Arial" pitchFamily="34" charset="0"/>
                <a:cs typeface="Arial" pitchFamily="34" charset="0"/>
              </a:rPr>
              <a:t>where x represents the number of feet from its left-most support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where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dirty="0">
                <a:latin typeface="Arial" pitchFamily="34" charset="0"/>
                <a:cs typeface="Arial" pitchFamily="34" charset="0"/>
              </a:rPr>
              <a:t> represents the number of feet the cable is above the road deck for any given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dirty="0">
                <a:latin typeface="Arial" pitchFamily="34" charset="0"/>
                <a:cs typeface="Arial" pitchFamily="34" charset="0"/>
              </a:rPr>
              <a:t> value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surveyor’s </a:t>
            </a:r>
            <a:r>
              <a:rPr lang="en-US" dirty="0">
                <a:latin typeface="Arial" pitchFamily="34" charset="0"/>
                <a:cs typeface="Arial" pitchFamily="34" charset="0"/>
              </a:rPr>
              <a:t>line of sight is shown in the diagram below.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(a) Write an equation for the line of sight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=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mx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+ b </a:t>
            </a:r>
            <a:r>
              <a:rPr lang="en-US" dirty="0">
                <a:latin typeface="Arial" pitchFamily="34" charset="0"/>
                <a:cs typeface="Arial" pitchFamily="34" charset="0"/>
              </a:rPr>
              <a:t>form. (Hint – The line of sight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goes through </a:t>
            </a:r>
            <a:r>
              <a:rPr lang="en-US" dirty="0">
                <a:latin typeface="Arial" pitchFamily="34" charset="0"/>
                <a:cs typeface="Arial" pitchFamily="34" charset="0"/>
              </a:rPr>
              <a:t>the origin and (40,100) .)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(b) Find the coordinates of the point where the line of sight first intersects the cable, point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P,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by solving </a:t>
            </a:r>
            <a:r>
              <a:rPr lang="en-US" dirty="0">
                <a:latin typeface="Arial" pitchFamily="34" charset="0"/>
                <a:cs typeface="Arial" pitchFamily="34" charset="0"/>
              </a:rPr>
              <a:t>the system of equations consisting of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y = .</a:t>
            </a:r>
            <a:r>
              <a:rPr lang="en-US" dirty="0">
                <a:latin typeface="Arial" pitchFamily="34" charset="0"/>
                <a:cs typeface="Arial" pitchFamily="34" charset="0"/>
              </a:rPr>
              <a:t>25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i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-</a:t>
            </a:r>
            <a:r>
              <a:rPr lang="en-US" dirty="0">
                <a:latin typeface="Arial" pitchFamily="34" charset="0"/>
                <a:cs typeface="Arial" pitchFamily="34" charset="0"/>
              </a:rPr>
              <a:t>10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x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100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and your linear equation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from part </a:t>
            </a:r>
            <a:r>
              <a:rPr lang="en-US" dirty="0">
                <a:latin typeface="Arial" pitchFamily="34" charset="0"/>
                <a:cs typeface="Arial" pitchFamily="34" charset="0"/>
              </a:rPr>
              <a:t>(a).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8317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Solve a Linear-Quadratic System of Equations Algebraically</a:t>
            </a:r>
            <a:endParaRPr lang="en-US" sz="2400" dirty="0">
              <a:solidFill>
                <a:srgbClr val="00518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905000" y="3352800"/>
            <a:ext cx="4595707" cy="3505200"/>
            <a:chOff x="1905000" y="3352800"/>
            <a:chExt cx="4595707" cy="35052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3352800"/>
              <a:ext cx="4595707" cy="3505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 rot="19769187">
              <a:off x="3804241" y="4377861"/>
              <a:ext cx="13244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Line of Sight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426278" y="6443246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8.2.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6</a:t>
            </a:r>
            <a:endParaRPr lang="en-US" sz="16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"/>
            <a:ext cx="69544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Solve a Linear-Quadratic System of Equations Algebraically</a:t>
            </a:r>
            <a:endParaRPr lang="en-US" sz="2000" dirty="0">
              <a:solidFill>
                <a:srgbClr val="00518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838200"/>
            <a:ext cx="3615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a)  Slope of the line of sight is 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676400" y="1295400"/>
          <a:ext cx="1295400" cy="1677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2" name="Equation" r:id="rId3" imgW="774360" imgH="1002960" progId="Equation.DSMT4">
                  <p:embed/>
                </p:oleObj>
              </mc:Choice>
              <mc:Fallback>
                <p:oleObj name="Equation" r:id="rId3" imgW="774360" imgH="1002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295400"/>
                        <a:ext cx="1295400" cy="16776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838200"/>
            <a:ext cx="1869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y-intercept is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14478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equation of the line of sight is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2.5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333690"/>
            <a:ext cx="2504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b)  Solve the system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276600" y="3352800"/>
          <a:ext cx="22510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3" name="Equation" r:id="rId5" imgW="1346040" imgH="457200" progId="Equation.DSMT4">
                  <p:embed/>
                </p:oleObj>
              </mc:Choice>
              <mc:Fallback>
                <p:oleObj name="Equation" r:id="rId5" imgW="134604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352800"/>
                        <a:ext cx="22510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609600" y="4314825"/>
            <a:ext cx="2667000" cy="1127125"/>
            <a:chOff x="609600" y="4314825"/>
            <a:chExt cx="2667000" cy="1127125"/>
          </a:xfrm>
        </p:grpSpPr>
        <p:graphicFrame>
          <p:nvGraphicFramePr>
            <p:cNvPr id="20484" name="Object 4"/>
            <p:cNvGraphicFramePr>
              <a:graphicFrameLocks noChangeAspect="1"/>
            </p:cNvGraphicFramePr>
            <p:nvPr/>
          </p:nvGraphicFramePr>
          <p:xfrm>
            <a:off x="763588" y="4314825"/>
            <a:ext cx="2400300" cy="1127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4" name="Equation" r:id="rId7" imgW="1434960" imgH="672840" progId="Equation.DSMT4">
                    <p:embed/>
                  </p:oleObj>
                </mc:Choice>
                <mc:Fallback>
                  <p:oleObj name="Equation" r:id="rId7" imgW="1434960" imgH="67284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588" y="4314825"/>
                          <a:ext cx="2400300" cy="1127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Straight Connector 10"/>
            <p:cNvCxnSpPr/>
            <p:nvPr/>
          </p:nvCxnSpPr>
          <p:spPr>
            <a:xfrm>
              <a:off x="609600" y="5079522"/>
              <a:ext cx="2667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4191000" y="4343400"/>
          <a:ext cx="2400300" cy="153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5" name="Equation" r:id="rId9" imgW="1434960" imgH="914400" progId="Equation.DSMT4">
                  <p:embed/>
                </p:oleObj>
              </mc:Choice>
              <mc:Fallback>
                <p:oleObj name="Equation" r:id="rId9" imgW="1434960" imgH="914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343400"/>
                        <a:ext cx="2400300" cy="153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3400" y="6096000"/>
            <a:ext cx="6631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line of sight intersects the cable at the point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(10, 25).</a:t>
            </a:r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7240588" y="4419600"/>
          <a:ext cx="1635125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6" name="Equation" r:id="rId11" imgW="977760" imgH="431640" progId="Equation.DSMT4">
                  <p:embed/>
                </p:oleObj>
              </mc:Choice>
              <mc:Fallback>
                <p:oleObj name="Equation" r:id="rId11" imgW="97776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0588" y="4419600"/>
                        <a:ext cx="1635125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426278" y="6443246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8.2.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7</a:t>
            </a:r>
            <a:endParaRPr lang="en-US" sz="16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"/>
            <a:ext cx="7436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Solve a Quadratic-Quadratic System of Equations Algebraically</a:t>
            </a:r>
            <a:endParaRPr lang="en-US" sz="2000" dirty="0">
              <a:solidFill>
                <a:srgbClr val="00518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514290"/>
            <a:ext cx="4743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Solve the following system of equations.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5257800" y="533400"/>
          <a:ext cx="1712913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0" name="Equation" r:id="rId3" imgW="1028520" imgH="482400" progId="Equation.DSMT4">
                  <p:embed/>
                </p:oleObj>
              </mc:Choice>
              <mc:Fallback>
                <p:oleObj name="Equation" r:id="rId3" imgW="102852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33400"/>
                        <a:ext cx="1712913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066800"/>
            <a:ext cx="16954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/>
        </p:nvGrpSpPr>
        <p:grpSpPr>
          <a:xfrm>
            <a:off x="2133600" y="1295400"/>
            <a:ext cx="1828800" cy="1162050"/>
            <a:chOff x="2133600" y="1295400"/>
            <a:chExt cx="1828800" cy="1162050"/>
          </a:xfrm>
        </p:grpSpPr>
        <p:graphicFrame>
          <p:nvGraphicFramePr>
            <p:cNvPr id="21507" name="Object 3"/>
            <p:cNvGraphicFramePr>
              <a:graphicFrameLocks noChangeAspect="1"/>
            </p:cNvGraphicFramePr>
            <p:nvPr/>
          </p:nvGraphicFramePr>
          <p:xfrm>
            <a:off x="2133600" y="1295400"/>
            <a:ext cx="1817687" cy="1162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1" name="Equation" r:id="rId6" imgW="1091880" imgH="698400" progId="Equation.DSMT4">
                    <p:embed/>
                  </p:oleObj>
                </mc:Choice>
                <mc:Fallback>
                  <p:oleObj name="Equation" r:id="rId6" imgW="1091880" imgH="6984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3600" y="1295400"/>
                          <a:ext cx="1817687" cy="1162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Connector 7"/>
            <p:cNvCxnSpPr/>
            <p:nvPr/>
          </p:nvCxnSpPr>
          <p:spPr>
            <a:xfrm>
              <a:off x="2133600" y="2133600"/>
              <a:ext cx="1828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609600" y="2819400"/>
          <a:ext cx="179705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2" name="Equation" r:id="rId8" imgW="1079280" imgH="660240" progId="Equation.DSMT4">
                  <p:embed/>
                </p:oleObj>
              </mc:Choice>
              <mc:Fallback>
                <p:oleObj name="Equation" r:id="rId8" imgW="1079280" imgH="6602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19400"/>
                        <a:ext cx="179705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313112" y="2895600"/>
          <a:ext cx="5602288" cy="192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3" name="Equation" r:id="rId10" imgW="3365280" imgH="1155600" progId="Equation.DSMT4">
                  <p:embed/>
                </p:oleObj>
              </mc:Choice>
              <mc:Fallback>
                <p:oleObj name="Equation" r:id="rId10" imgW="3365280" imgH="1155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112" y="2895600"/>
                        <a:ext cx="5602288" cy="192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0" y="5410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two solutions are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(5,43) and (2, 7).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26278" y="6443246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8.2.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4285</TotalTime>
  <Words>685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Kennedy</dc:creator>
  <cp:lastModifiedBy>Stephanie MacKay</cp:lastModifiedBy>
  <cp:revision>51</cp:revision>
  <dcterms:created xsi:type="dcterms:W3CDTF">2011-11-12T23:02:36Z</dcterms:created>
  <dcterms:modified xsi:type="dcterms:W3CDTF">2012-05-18T01:26:04Z</dcterms:modified>
</cp:coreProperties>
</file>