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56" r:id="rId3"/>
    <p:sldId id="264" r:id="rId4"/>
    <p:sldId id="258" r:id="rId5"/>
    <p:sldId id="260" r:id="rId6"/>
    <p:sldId id="259" r:id="rId7"/>
    <p:sldId id="261" r:id="rId8"/>
    <p:sldId id="266" r:id="rId9"/>
    <p:sldId id="267" r:id="rId10"/>
    <p:sldId id="265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12" Type="http://schemas.openxmlformats.org/officeDocument/2006/relationships/image" Target="../media/image56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11" Type="http://schemas.openxmlformats.org/officeDocument/2006/relationships/image" Target="../media/image55.wmf"/><Relationship Id="rId5" Type="http://schemas.openxmlformats.org/officeDocument/2006/relationships/image" Target="../media/image49.wmf"/><Relationship Id="rId10" Type="http://schemas.openxmlformats.org/officeDocument/2006/relationships/image" Target="../media/image54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835F8-503C-4E5D-A67E-FB75A75E41EC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F6DAB-8CB9-49C2-B261-31119CED0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04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F6DAB-8CB9-49C2-B261-31119CED0175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AA4C-3125-4CA9-AE83-9DF9819FC629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8C29-725F-4D2D-94DA-BAAF7E7F5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AA4C-3125-4CA9-AE83-9DF9819FC629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8C29-725F-4D2D-94DA-BAAF7E7F5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AA4C-3125-4CA9-AE83-9DF9819FC629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8C29-725F-4D2D-94DA-BAAF7E7F5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AA4C-3125-4CA9-AE83-9DF9819FC629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8C29-725F-4D2D-94DA-BAAF7E7F5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AA4C-3125-4CA9-AE83-9DF9819FC629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8C29-725F-4D2D-94DA-BAAF7E7F5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AA4C-3125-4CA9-AE83-9DF9819FC629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8C29-725F-4D2D-94DA-BAAF7E7F5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AA4C-3125-4CA9-AE83-9DF9819FC629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8C29-725F-4D2D-94DA-BAAF7E7F5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AA4C-3125-4CA9-AE83-9DF9819FC629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8C29-725F-4D2D-94DA-BAAF7E7F5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AA4C-3125-4CA9-AE83-9DF9819FC629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8C29-725F-4D2D-94DA-BAAF7E7F5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AA4C-3125-4CA9-AE83-9DF9819FC629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8C29-725F-4D2D-94DA-BAAF7E7F5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AA4C-3125-4CA9-AE83-9DF9819FC629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8C29-725F-4D2D-94DA-BAAF7E7F5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FAA4C-3125-4CA9-AE83-9DF9819FC629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48C29-725F-4D2D-94DA-BAAF7E7F5A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4.bin"/><Relationship Id="rId3" Type="http://schemas.openxmlformats.org/officeDocument/2006/relationships/image" Target="../media/image10.png"/><Relationship Id="rId7" Type="http://schemas.openxmlformats.org/officeDocument/2006/relationships/oleObject" Target="../embeddings/oleObject1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pn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12.png"/><Relationship Id="rId10" Type="http://schemas.openxmlformats.org/officeDocument/2006/relationships/image" Target="../media/image7.wmf"/><Relationship Id="rId4" Type="http://schemas.openxmlformats.org/officeDocument/2006/relationships/image" Target="../media/image11.png"/><Relationship Id="rId9" Type="http://schemas.openxmlformats.org/officeDocument/2006/relationships/oleObject" Target="../embeddings/oleObject2.bin"/><Relationship Id="rId1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23.wmf"/><Relationship Id="rId3" Type="http://schemas.openxmlformats.org/officeDocument/2006/relationships/image" Target="../media/image24.png"/><Relationship Id="rId7" Type="http://schemas.openxmlformats.org/officeDocument/2006/relationships/image" Target="../media/image19.wmf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8.bin"/><Relationship Id="rId5" Type="http://schemas.openxmlformats.org/officeDocument/2006/relationships/image" Target="../media/image18.wmf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27.png"/><Relationship Id="rId4" Type="http://schemas.openxmlformats.org/officeDocument/2006/relationships/oleObject" Target="../embeddings/oleObject6.bin"/><Relationship Id="rId9" Type="http://schemas.openxmlformats.org/officeDocument/2006/relationships/image" Target="../media/image26.png"/><Relationship Id="rId14" Type="http://schemas.openxmlformats.org/officeDocument/2006/relationships/image" Target="../media/image2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jpeg"/><Relationship Id="rId3" Type="http://schemas.openxmlformats.org/officeDocument/2006/relationships/oleObject" Target="../embeddings/oleObject12.bin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7.wmf"/><Relationship Id="rId11" Type="http://schemas.openxmlformats.org/officeDocument/2006/relationships/image" Target="../media/image42.png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41.png"/><Relationship Id="rId4" Type="http://schemas.openxmlformats.org/officeDocument/2006/relationships/image" Target="../media/image36.wmf"/><Relationship Id="rId9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62.png"/><Relationship Id="rId26" Type="http://schemas.openxmlformats.org/officeDocument/2006/relationships/image" Target="../media/image53.wmf"/><Relationship Id="rId3" Type="http://schemas.openxmlformats.org/officeDocument/2006/relationships/image" Target="../media/image57.png"/><Relationship Id="rId21" Type="http://schemas.openxmlformats.org/officeDocument/2006/relationships/oleObject" Target="../embeddings/oleObject20.bin"/><Relationship Id="rId7" Type="http://schemas.openxmlformats.org/officeDocument/2006/relationships/image" Target="../media/image45.wmf"/><Relationship Id="rId12" Type="http://schemas.openxmlformats.org/officeDocument/2006/relationships/image" Target="../media/image60.png"/><Relationship Id="rId17" Type="http://schemas.openxmlformats.org/officeDocument/2006/relationships/image" Target="../media/image49.wmf"/><Relationship Id="rId25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.bin"/><Relationship Id="rId20" Type="http://schemas.openxmlformats.org/officeDocument/2006/relationships/image" Target="../media/image50.wmf"/><Relationship Id="rId29" Type="http://schemas.openxmlformats.org/officeDocument/2006/relationships/oleObject" Target="../embeddings/oleObject24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47.wmf"/><Relationship Id="rId24" Type="http://schemas.openxmlformats.org/officeDocument/2006/relationships/image" Target="../media/image52.wmf"/><Relationship Id="rId32" Type="http://schemas.openxmlformats.org/officeDocument/2006/relationships/image" Target="../media/image56.wmf"/><Relationship Id="rId5" Type="http://schemas.openxmlformats.org/officeDocument/2006/relationships/image" Target="../media/image59.png"/><Relationship Id="rId15" Type="http://schemas.openxmlformats.org/officeDocument/2006/relationships/image" Target="../media/image61.png"/><Relationship Id="rId23" Type="http://schemas.openxmlformats.org/officeDocument/2006/relationships/oleObject" Target="../embeddings/oleObject21.bin"/><Relationship Id="rId28" Type="http://schemas.openxmlformats.org/officeDocument/2006/relationships/image" Target="../media/image54.wmf"/><Relationship Id="rId10" Type="http://schemas.openxmlformats.org/officeDocument/2006/relationships/oleObject" Target="../embeddings/oleObject16.bin"/><Relationship Id="rId19" Type="http://schemas.openxmlformats.org/officeDocument/2006/relationships/oleObject" Target="../embeddings/oleObject19.bin"/><Relationship Id="rId31" Type="http://schemas.openxmlformats.org/officeDocument/2006/relationships/oleObject" Target="../embeddings/oleObject25.bin"/><Relationship Id="rId4" Type="http://schemas.openxmlformats.org/officeDocument/2006/relationships/image" Target="../media/image58.png"/><Relationship Id="rId9" Type="http://schemas.openxmlformats.org/officeDocument/2006/relationships/image" Target="../media/image46.wmf"/><Relationship Id="rId14" Type="http://schemas.openxmlformats.org/officeDocument/2006/relationships/image" Target="../media/image48.wmf"/><Relationship Id="rId22" Type="http://schemas.openxmlformats.org/officeDocument/2006/relationships/image" Target="../media/image51.wmf"/><Relationship Id="rId27" Type="http://schemas.openxmlformats.org/officeDocument/2006/relationships/oleObject" Target="../embeddings/oleObject23.bin"/><Relationship Id="rId30" Type="http://schemas.openxmlformats.org/officeDocument/2006/relationships/image" Target="../media/image5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65.png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6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76200"/>
            <a:ext cx="5453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BBB59">
                    <a:lumMod val="50000"/>
                  </a:srgbClr>
                </a:solidFill>
              </a:rPr>
              <a:t>Math 20-1  </a:t>
            </a:r>
            <a:r>
              <a:rPr lang="en-US" b="1" i="1" dirty="0">
                <a:solidFill>
                  <a:srgbClr val="9BBB59">
                    <a:lumMod val="50000"/>
                  </a:srgbClr>
                </a:solidFill>
              </a:rPr>
              <a:t>Chapter 9</a:t>
            </a:r>
            <a:r>
              <a:rPr lang="en-US" b="1" i="1" dirty="0" smtClean="0">
                <a:solidFill>
                  <a:srgbClr val="9BBB59">
                    <a:lumMod val="50000"/>
                  </a:srgbClr>
                </a:solidFill>
              </a:rPr>
              <a:t> Linear and Quadratic Inequalities</a:t>
            </a:r>
            <a:endParaRPr lang="en-US" b="1" i="1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425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9.3 Quadratic Inequalities in Two Variables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9" y="2438400"/>
            <a:ext cx="9039491" cy="368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57" y="826532"/>
            <a:ext cx="2290626" cy="316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57" y="1195754"/>
            <a:ext cx="4769826" cy="861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40522"/>
            <a:ext cx="3991949" cy="1212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64" y="2833468"/>
            <a:ext cx="8900800" cy="2010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745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8001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 the photo album you are making, each page needs to be able to hold 6 square pictures.  If the length of one side of each picture is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inches, </a:t>
            </a:r>
            <a:r>
              <a:rPr lang="en-US" smtClean="0">
                <a:latin typeface="Arial" pitchFamily="34" charset="0"/>
                <a:cs typeface="Arial" pitchFamily="34" charset="0"/>
              </a:rPr>
              <a:t>then     A </a:t>
            </a:r>
            <a:r>
              <a:rPr lang="en-US" dirty="0" smtClean="0">
                <a:latin typeface="Arial" pitchFamily="34" charset="0"/>
                <a:cs typeface="Arial" pitchFamily="34" charset="0"/>
                <a:sym typeface="MT Symbol" pitchFamily="82" charset="2"/>
              </a:rPr>
              <a:t>≥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6x</a:t>
            </a:r>
            <a:r>
              <a:rPr lang="en-US" baseline="44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the area of one album page.  </a:t>
            </a:r>
          </a:p>
          <a:p>
            <a:pPr marL="342900" indent="-342900">
              <a:buAutoNum type="alphaL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Graph this function.</a:t>
            </a:r>
          </a:p>
          <a:p>
            <a:pPr marL="342900" indent="-342900">
              <a:buAutoNum type="alphaL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If you have an album page that has an area of 70 square inches, will it be able to accommodate 6 pictures with 3-inch sides?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11"/>
          <p:cNvSpPr txBox="1">
            <a:spLocks noChangeArrowheads="1"/>
          </p:cNvSpPr>
          <p:nvPr/>
        </p:nvSpPr>
        <p:spPr bwMode="auto">
          <a:xfrm>
            <a:off x="0" y="0"/>
            <a:ext cx="6035675" cy="437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7099" tIns="33549" rIns="67099" bIns="33549">
            <a:spAutoFit/>
          </a:bodyPr>
          <a:lstStyle/>
          <a:p>
            <a:pPr algn="ctr"/>
            <a:r>
              <a:rPr lang="en-US" sz="2400" b="1" dirty="0">
                <a:solidFill>
                  <a:srgbClr val="BA131A"/>
                </a:solidFill>
                <a:latin typeface="Arial - 48"/>
              </a:rPr>
              <a:t>Quadratic Inequality in Two Variables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3450" y="2971800"/>
            <a:ext cx="37147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6572250" y="5181600"/>
            <a:ext cx="973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  <a:sym typeface="MT Symbol" pitchFamily="82" charset="2"/>
              </a:rPr>
              <a:t>=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6x</a:t>
            </a:r>
            <a:r>
              <a:rPr lang="en-US" baseline="44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8850" y="6096000"/>
            <a:ext cx="1794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Length of side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4123065" y="4354187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Area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57200" y="2743200"/>
            <a:ext cx="3671198" cy="750332"/>
            <a:chOff x="457200" y="2971800"/>
            <a:chExt cx="3671198" cy="750332"/>
          </a:xfrm>
        </p:grpSpPr>
        <p:sp>
          <p:nvSpPr>
            <p:cNvPr id="8" name="TextBox 7"/>
            <p:cNvSpPr txBox="1"/>
            <p:nvPr/>
          </p:nvSpPr>
          <p:spPr>
            <a:xfrm>
              <a:off x="457200" y="2971800"/>
              <a:ext cx="36711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a)  Graph the related equation.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371600" y="3352800"/>
              <a:ext cx="9734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A </a:t>
              </a:r>
              <a:r>
                <a:rPr lang="en-US" dirty="0" smtClean="0">
                  <a:latin typeface="Arial"/>
                  <a:cs typeface="Arial"/>
                  <a:sym typeface="MT Symbol" pitchFamily="82" charset="2"/>
                </a:rPr>
                <a:t>=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6x</a:t>
              </a:r>
              <a:r>
                <a:rPr lang="en-US" baseline="44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835020" y="3657600"/>
            <a:ext cx="25939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Shade above the line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971800"/>
            <a:ext cx="37147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5" name="Group 14"/>
          <p:cNvGrpSpPr/>
          <p:nvPr/>
        </p:nvGrpSpPr>
        <p:grpSpPr>
          <a:xfrm>
            <a:off x="5867400" y="3048000"/>
            <a:ext cx="973408" cy="381000"/>
            <a:chOff x="1083992" y="4953000"/>
            <a:chExt cx="973408" cy="381000"/>
          </a:xfrm>
        </p:grpSpPr>
        <p:sp>
          <p:nvSpPr>
            <p:cNvPr id="14" name="Rectangle 13"/>
            <p:cNvSpPr/>
            <p:nvPr/>
          </p:nvSpPr>
          <p:spPr>
            <a:xfrm>
              <a:off x="1143000" y="4953000"/>
              <a:ext cx="7620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83992" y="4953000"/>
              <a:ext cx="9734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A </a:t>
              </a:r>
              <a:r>
                <a:rPr lang="en-US" dirty="0" smtClean="0">
                  <a:solidFill>
                    <a:srgbClr val="0000FF"/>
                  </a:solidFill>
                  <a:latin typeface="Arial"/>
                  <a:cs typeface="Arial"/>
                  <a:sym typeface="MT Symbol" pitchFamily="82" charset="2"/>
                </a:rPr>
                <a:t>≥</a:t>
              </a:r>
              <a:r>
                <a:rPr lang="en-US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6x</a:t>
              </a:r>
              <a:r>
                <a:rPr lang="en-US" baseline="440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42026" y="4495800"/>
            <a:ext cx="2858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b)  Plot the point (3, 70)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934200" y="3048000"/>
            <a:ext cx="753374" cy="363748"/>
            <a:chOff x="6934200" y="3048000"/>
            <a:chExt cx="753374" cy="363748"/>
          </a:xfrm>
        </p:grpSpPr>
        <p:sp>
          <p:nvSpPr>
            <p:cNvPr id="17" name="Oval 16"/>
            <p:cNvSpPr/>
            <p:nvPr/>
          </p:nvSpPr>
          <p:spPr>
            <a:xfrm>
              <a:off x="7535174" y="3259348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934200" y="3048000"/>
              <a:ext cx="7008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(3, 70)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09600" y="5181600"/>
            <a:ext cx="381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Since the point (3, 70) lies within the solution region, the album page will accommodate the 6 pictures.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90268" y="6400800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9.3.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9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6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90268" y="6400800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9.3.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3" name="Rectangle 2"/>
          <p:cNvSpPr/>
          <p:nvPr/>
        </p:nvSpPr>
        <p:spPr>
          <a:xfrm>
            <a:off x="2590800" y="914400"/>
            <a:ext cx="36070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2514600"/>
            <a:ext cx="32914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Suggested Questions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Page 496:</a:t>
            </a:r>
          </a:p>
          <a:p>
            <a:r>
              <a:rPr lang="en-US" sz="2000" smtClean="0">
                <a:latin typeface="Arial" pitchFamily="34" charset="0"/>
                <a:cs typeface="Arial" pitchFamily="34" charset="0"/>
              </a:rPr>
              <a:t>1a, 3, 6, 7, 9, 10, 11, 12, 16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71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8"/>
          <p:cNvSpPr txBox="1">
            <a:spLocks/>
          </p:cNvSpPr>
          <p:nvPr/>
        </p:nvSpPr>
        <p:spPr>
          <a:xfrm>
            <a:off x="609600" y="5181600"/>
            <a:ext cx="8305800" cy="1676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To graph a quadratic inequality in 2 variables: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Graph the boundary parabola: solid or dashed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Shade the appropriate region: inside or outside</a:t>
            </a:r>
          </a:p>
          <a:p>
            <a:pPr marL="514350" indent="-514350">
              <a:spcBef>
                <a:spcPct val="20000"/>
              </a:spcBef>
              <a:defRPr/>
            </a:pPr>
            <a:r>
              <a:rPr lang="en-US" sz="2000" dirty="0"/>
              <a:t> </a:t>
            </a:r>
            <a:r>
              <a:rPr lang="en-US" sz="2000" dirty="0" smtClean="0"/>
              <a:t>                 </a:t>
            </a:r>
            <a:r>
              <a:rPr lang="en-US" sz="2000" u="sng" dirty="0" smtClean="0"/>
              <a:t>Remember</a:t>
            </a:r>
            <a:r>
              <a:rPr lang="en-US" sz="2000" u="sng" dirty="0"/>
              <a:t>: Any point in the shaded region is a solution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447800"/>
          <a:ext cx="82296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663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50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133600"/>
            <a:ext cx="1906588" cy="281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89213" y="2141538"/>
            <a:ext cx="1906587" cy="281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2141538"/>
            <a:ext cx="1906588" cy="281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4013" y="2133600"/>
            <a:ext cx="1906587" cy="281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60375" y="1524000"/>
          <a:ext cx="202565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7" imgW="1054080" imgH="228600" progId="Equation.DSMT4">
                  <p:embed/>
                </p:oleObj>
              </mc:Choice>
              <mc:Fallback>
                <p:oleObj name="Equation" r:id="rId7" imgW="105408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1524000"/>
                        <a:ext cx="2025650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555875" y="1524000"/>
          <a:ext cx="20034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9" imgW="1041120" imgH="228600" progId="Equation.DSMT4">
                  <p:embed/>
                </p:oleObj>
              </mc:Choice>
              <mc:Fallback>
                <p:oleObj name="Equation" r:id="rId9" imgW="104112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524000"/>
                        <a:ext cx="2003425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613275" y="1524000"/>
          <a:ext cx="2001838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11" imgW="1041120" imgH="228600" progId="Equation.DSMT4">
                  <p:embed/>
                </p:oleObj>
              </mc:Choice>
              <mc:Fallback>
                <p:oleObj name="Equation" r:id="rId11" imgW="104112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3275" y="1524000"/>
                        <a:ext cx="2001838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6670675" y="1524000"/>
          <a:ext cx="2001838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13" imgW="1041120" imgH="228600" progId="Equation.DSMT4">
                  <p:embed/>
                </p:oleObj>
              </mc:Choice>
              <mc:Fallback>
                <p:oleObj name="Equation" r:id="rId13" imgW="104112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0675" y="1524000"/>
                        <a:ext cx="2001838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457200" y="6858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quadratic inequality in two variables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an inequality that can be written in one of the forms below, where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and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are real numbers and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≠ 0.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6800" y="76200"/>
            <a:ext cx="69701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9.3 Quadratic Inequalities in Two Variables</a:t>
            </a:r>
            <a:endPara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90268" y="6400800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9.3.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0"/>
            <a:ext cx="45951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Quadratic Inequalities in Two Variables</a:t>
            </a:r>
            <a:endParaRPr lang="en-US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57199" y="457200"/>
          <a:ext cx="4343401" cy="436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3" imgW="2273040" imgH="228600" progId="Equation.DSMT4">
                  <p:embed/>
                </p:oleObj>
              </mc:Choice>
              <mc:Fallback>
                <p:oleObj name="Equation" r:id="rId3" imgW="227304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99" y="457200"/>
                        <a:ext cx="4343401" cy="4367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39948" y="1091244"/>
            <a:ext cx="32319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Graph the related equation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1600200"/>
            <a:ext cx="1893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2)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+ 1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1295399"/>
            <a:ext cx="4191000" cy="3578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3352800" y="25908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Why do you use a solid line for the curve?</a:t>
            </a:r>
          </a:p>
          <a:p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9948" y="2362200"/>
            <a:ext cx="2462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Choose a test point.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400" y="3200400"/>
            <a:ext cx="18838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u="sng" dirty="0">
                <a:latin typeface="Arial" pitchFamily="34" charset="0"/>
                <a:cs typeface="Arial" pitchFamily="34" charset="0"/>
              </a:rPr>
              <a:t>&gt;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2)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+ 1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u="sng" dirty="0">
                <a:latin typeface="Arial" pitchFamily="34" charset="0"/>
                <a:cs typeface="Arial" pitchFamily="34" charset="0"/>
              </a:rPr>
              <a:t>&gt;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2)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+ 1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0 </a:t>
            </a:r>
            <a:r>
              <a:rPr lang="en-US" sz="2000" u="sng" dirty="0">
                <a:latin typeface="Arial" pitchFamily="34" charset="0"/>
                <a:cs typeface="Arial" pitchFamily="34" charset="0"/>
              </a:rPr>
              <a:t>&gt;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4+ 1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0 </a:t>
            </a:r>
            <a:r>
              <a:rPr lang="en-US" sz="2000" u="sng" dirty="0">
                <a:latin typeface="Arial" pitchFamily="34" charset="0"/>
                <a:cs typeface="Arial" pitchFamily="34" charset="0"/>
              </a:rPr>
              <a:t>&gt;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5  False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66800" y="2743200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(0, 0)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096000" y="4064478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549763" y="3777680"/>
            <a:ext cx="6655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(0, 0)</a:t>
            </a:r>
            <a:endParaRPr lang="en-US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600" y="5029200"/>
            <a:ext cx="624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chosen test point is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outside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of the parabola. Since this test point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does not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satisfy the inequality, shade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inside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of the parabola.</a:t>
            </a: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1800" y="4861625"/>
            <a:ext cx="2057400" cy="199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24"/>
          <p:cNvSpPr/>
          <p:nvPr/>
        </p:nvSpPr>
        <p:spPr>
          <a:xfrm>
            <a:off x="7391400" y="3581400"/>
            <a:ext cx="15240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53" name="Picture 9" descr="C:\Users\COMPUT~1\AppData\Local\Temp\SNAGHTML2e5f0f8d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79208" y="1143000"/>
            <a:ext cx="3575744" cy="3048000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8390268" y="6400800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9.3.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2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4" grpId="1"/>
      <p:bldP spid="15" grpId="0"/>
      <p:bldP spid="16" grpId="0"/>
      <p:bldP spid="17" grpId="0"/>
      <p:bldP spid="18" grpId="0" animBg="1"/>
      <p:bldP spid="19" grpId="0"/>
      <p:bldP spid="20" grpId="0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5345017"/>
            <a:ext cx="1219200" cy="151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676400" y="3124200"/>
          <a:ext cx="823913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124200"/>
                        <a:ext cx="823913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66800" y="1423356"/>
          <a:ext cx="1676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6" imgW="838080" imgH="228600" progId="Equation.DSMT4">
                  <p:embed/>
                </p:oleObj>
              </mc:Choice>
              <mc:Fallback>
                <p:oleObj name="Equation" r:id="rId6" imgW="83808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423356"/>
                        <a:ext cx="1676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65675" y="1100138"/>
            <a:ext cx="3463925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64695" y="993468"/>
            <a:ext cx="4426905" cy="5313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0" y="867465"/>
            <a:ext cx="4419600" cy="530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57200" y="20574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Shade below (inside) the parabola because the solution consists of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-values less than those on the parabola for corresponding 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-values.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45951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Quadratic Inequalities in Two Variables</a:t>
            </a:r>
            <a:endParaRPr lang="en-US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566738" y="457200"/>
          <a:ext cx="41243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tion" r:id="rId11" imgW="2158920" imgH="228600" progId="Equation.DSMT4">
                  <p:embed/>
                </p:oleObj>
              </mc:Choice>
              <mc:Fallback>
                <p:oleObj name="Equation" r:id="rId11" imgW="215892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457200"/>
                        <a:ext cx="41243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39948" y="990600"/>
            <a:ext cx="32319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Graph the related equation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53" name="Object 3"/>
          <p:cNvGraphicFramePr>
            <a:graphicFrameLocks noChangeAspect="1"/>
          </p:cNvGraphicFramePr>
          <p:nvPr/>
        </p:nvGraphicFramePr>
        <p:xfrm>
          <a:off x="7391400" y="5562600"/>
          <a:ext cx="1371600" cy="374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Equation" r:id="rId13" imgW="838080" imgH="228600" progId="Equation.DSMT4">
                  <p:embed/>
                </p:oleObj>
              </mc:Choice>
              <mc:Fallback>
                <p:oleObj name="Equation" r:id="rId13" imgW="83808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562600"/>
                        <a:ext cx="1371600" cy="3740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029200" y="5562600"/>
          <a:ext cx="13716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Equation" r:id="rId15" imgW="838080" imgH="228600" progId="Equation.DSMT4">
                  <p:embed/>
                </p:oleObj>
              </mc:Choice>
              <mc:Fallback>
                <p:oleObj name="Equation" r:id="rId15" imgW="83808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562600"/>
                        <a:ext cx="13716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57200" y="4191000"/>
            <a:ext cx="29899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Check using a test point.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(–2, 0).</a:t>
            </a:r>
          </a:p>
        </p:txBody>
      </p:sp>
      <p:sp>
        <p:nvSpPr>
          <p:cNvPr id="15" name="Oval 14"/>
          <p:cNvSpPr/>
          <p:nvPr/>
        </p:nvSpPr>
        <p:spPr>
          <a:xfrm>
            <a:off x="5876026" y="3453444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224601" y="3173088"/>
            <a:ext cx="7793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(–2, 0)</a:t>
            </a:r>
          </a:p>
        </p:txBody>
      </p:sp>
      <p:graphicFrame>
        <p:nvGraphicFramePr>
          <p:cNvPr id="2055" name="Object 3"/>
          <p:cNvGraphicFramePr>
            <a:graphicFrameLocks noChangeAspect="1"/>
          </p:cNvGraphicFramePr>
          <p:nvPr/>
        </p:nvGraphicFramePr>
        <p:xfrm>
          <a:off x="558800" y="5029200"/>
          <a:ext cx="2032000" cy="1556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Equation" r:id="rId17" imgW="1193760" imgH="914400" progId="Equation.DSMT4">
                  <p:embed/>
                </p:oleObj>
              </mc:Choice>
              <mc:Fallback>
                <p:oleObj name="Equation" r:id="rId17" imgW="1193760" imgH="9144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5029200"/>
                        <a:ext cx="2032000" cy="15564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8390268" y="6400800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9.3.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3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1" grpId="0" autoUpdateAnimBg="0"/>
      <p:bldP spid="14" grpId="0" autoUpdateAnimBg="0"/>
      <p:bldP spid="15" grpId="0" animBg="1" autoUpdateAnimBg="0"/>
      <p:bldP spid="1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0" y="76200"/>
            <a:ext cx="603567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7099" tIns="33549" rIns="67099" bIns="33549">
            <a:spAutoFit/>
          </a:bodyPr>
          <a:lstStyle/>
          <a:p>
            <a:pPr algn="ctr"/>
            <a:r>
              <a:rPr lang="en-US" sz="2600" b="1" dirty="0">
                <a:solidFill>
                  <a:srgbClr val="BA131A"/>
                </a:solidFill>
                <a:latin typeface="Arial - 48"/>
              </a:rPr>
              <a:t>Graphing a Quadratic Inequality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66800" y="685800"/>
            <a:ext cx="7239000" cy="683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7099" tIns="33549" rIns="67099" bIns="33549">
            <a:spAutoFit/>
          </a:bodyPr>
          <a:lstStyle/>
          <a:p>
            <a:r>
              <a:rPr lang="en-US" sz="2000" dirty="0">
                <a:solidFill>
                  <a:srgbClr val="62160C"/>
                </a:solidFill>
                <a:latin typeface="Arial - 22"/>
              </a:rPr>
              <a:t>Choose the correct shaded region to complete the graph of the inequality</a:t>
            </a:r>
            <a:r>
              <a:rPr lang="en-US" sz="2000" dirty="0" smtClean="0">
                <a:solidFill>
                  <a:srgbClr val="62160C"/>
                </a:solidFill>
                <a:latin typeface="Arial - 22"/>
              </a:rPr>
              <a:t>.</a:t>
            </a:r>
            <a:endParaRPr lang="en-US" sz="2000" dirty="0">
              <a:solidFill>
                <a:srgbClr val="62160C"/>
              </a:solidFill>
              <a:latin typeface="Arial - 22"/>
            </a:endParaRPr>
          </a:p>
        </p:txBody>
      </p:sp>
      <p:grpSp>
        <p:nvGrpSpPr>
          <p:cNvPr id="11" name="Group 12"/>
          <p:cNvGrpSpPr>
            <a:grpSpLocks/>
          </p:cNvGrpSpPr>
          <p:nvPr/>
        </p:nvGrpSpPr>
        <p:grpSpPr bwMode="auto">
          <a:xfrm>
            <a:off x="714375" y="1790700"/>
            <a:ext cx="3349625" cy="2933700"/>
            <a:chOff x="698500" y="3231642"/>
            <a:chExt cx="3721100" cy="3931158"/>
          </a:xfrm>
        </p:grpSpPr>
        <p:pic>
          <p:nvPicPr>
            <p:cNvPr id="12" name="Picture 10" descr="MSOfficePNG(4).png"/>
            <p:cNvPicPr>
              <a:picLocks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08100" y="3231642"/>
              <a:ext cx="2865882" cy="2346451"/>
            </a:xfrm>
            <a:prstGeom prst="rect">
              <a:avLst/>
            </a:prstGeom>
            <a:solidFill>
              <a:srgbClr val="000000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1" descr="NBKTemp(26948).png"/>
            <p:cNvPicPr>
              <a:picLocks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98500" y="4406900"/>
              <a:ext cx="3721100" cy="2755900"/>
            </a:xfrm>
            <a:prstGeom prst="rect">
              <a:avLst/>
            </a:prstGeom>
            <a:solidFill>
              <a:srgbClr val="000000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" name="Picture 13" descr="temp(9).png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822450"/>
            <a:ext cx="2579688" cy="1751566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grpSp>
        <p:nvGrpSpPr>
          <p:cNvPr id="15" name="Group 17"/>
          <p:cNvGrpSpPr>
            <a:grpSpLocks/>
          </p:cNvGrpSpPr>
          <p:nvPr/>
        </p:nvGrpSpPr>
        <p:grpSpPr bwMode="auto">
          <a:xfrm>
            <a:off x="703263" y="4273550"/>
            <a:ext cx="3635375" cy="3041650"/>
            <a:chOff x="685800" y="6350000"/>
            <a:chExt cx="4038600" cy="4000500"/>
          </a:xfrm>
        </p:grpSpPr>
        <p:pic>
          <p:nvPicPr>
            <p:cNvPr id="16" name="Picture 14" descr="MSOfficePNG(10).png"/>
            <p:cNvPicPr>
              <a:picLocks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384300" y="6438900"/>
              <a:ext cx="2878708" cy="2356866"/>
            </a:xfrm>
            <a:prstGeom prst="rect">
              <a:avLst/>
            </a:prstGeom>
            <a:solidFill>
              <a:srgbClr val="000000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7" name="Freeform 16"/>
            <p:cNvSpPr/>
            <p:nvPr/>
          </p:nvSpPr>
          <p:spPr>
            <a:xfrm>
              <a:off x="1295999" y="6350000"/>
              <a:ext cx="3008669" cy="2882031"/>
            </a:xfrm>
            <a:custGeom>
              <a:avLst/>
              <a:gdLst/>
              <a:ahLst/>
              <a:cxnLst/>
              <a:rect l="0" t="0" r="0" b="0"/>
              <a:pathLst>
                <a:path w="3009901" h="2882901">
                  <a:moveTo>
                    <a:pt x="0" y="0"/>
                  </a:moveTo>
                  <a:lnTo>
                    <a:pt x="3009900" y="0"/>
                  </a:lnTo>
                  <a:lnTo>
                    <a:pt x="3009900" y="2882900"/>
                  </a:lnTo>
                  <a:lnTo>
                    <a:pt x="0" y="2882900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709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8" name="Picture 16" descr="NBKTemp(999).png"/>
            <p:cNvPicPr>
              <a:picLocks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5800" y="7620000"/>
              <a:ext cx="4038600" cy="2730500"/>
            </a:xfrm>
            <a:prstGeom prst="rect">
              <a:avLst/>
            </a:prstGeom>
            <a:solidFill>
              <a:srgbClr val="000000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9" name="Picture 18" descr="temp(10).png"/>
          <p:cNvPicPr>
            <a:picLocks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13538" y="4327524"/>
            <a:ext cx="2590800" cy="1792527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20" name="Picture 19" descr="temp(11).png"/>
          <p:cNvPicPr>
            <a:picLocks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05338" y="4344987"/>
            <a:ext cx="2590800" cy="1792527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21" name="Freeform 20"/>
          <p:cNvSpPr/>
          <p:nvPr/>
        </p:nvSpPr>
        <p:spPr>
          <a:xfrm>
            <a:off x="1219200" y="1752600"/>
            <a:ext cx="2582863" cy="2133600"/>
          </a:xfrm>
          <a:custGeom>
            <a:avLst/>
            <a:gdLst/>
            <a:ahLst/>
            <a:cxnLst/>
            <a:rect l="0" t="0" r="0" b="0"/>
            <a:pathLst>
              <a:path w="2870201" h="2844801">
                <a:moveTo>
                  <a:pt x="0" y="0"/>
                </a:moveTo>
                <a:lnTo>
                  <a:pt x="2870200" y="0"/>
                </a:lnTo>
                <a:lnTo>
                  <a:pt x="2870200" y="2844800"/>
                </a:lnTo>
                <a:lnTo>
                  <a:pt x="0" y="284480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099" tIns="33549" rIns="67099" bIns="33549" anchor="ctr"/>
          <a:lstStyle/>
          <a:p>
            <a:pPr algn="ctr" defTabSz="67098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2" name="Picture 21" descr="temp(8).png"/>
          <p:cNvPicPr>
            <a:picLocks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16725" y="1817688"/>
            <a:ext cx="2579688" cy="1749834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8390268" y="6400800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9.3.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4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0416 L -0.60833 -0.004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0.00162 L -0.35573 0.001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1600200" y="914400"/>
            <a:ext cx="4038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Graph each inequality.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2057400"/>
          <a:ext cx="81534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3810000"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2"/>
                      </a:pPr>
                      <a:r>
                        <a:rPr lang="en-US" sz="280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962025" y="2057400"/>
          <a:ext cx="22240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" imgW="952200" imgH="228600" progId="Equation.DSMT4">
                  <p:embed/>
                </p:oleObj>
              </mc:Choice>
              <mc:Fallback>
                <p:oleObj name="Equation" r:id="rId3" imgW="9522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25" y="2057400"/>
                        <a:ext cx="222408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5153025" y="2057400"/>
          <a:ext cx="23431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5" imgW="1002960" imgH="228600" progId="Equation.DSMT4">
                  <p:embed/>
                </p:oleObj>
              </mc:Choice>
              <mc:Fallback>
                <p:oleObj name="Equation" r:id="rId5" imgW="100296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3025" y="2057400"/>
                        <a:ext cx="234315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800" y="2947988"/>
            <a:ext cx="2693988" cy="323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66800" y="2947988"/>
            <a:ext cx="2693988" cy="323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66800" y="2947988"/>
            <a:ext cx="2693988" cy="323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30813" y="2871788"/>
            <a:ext cx="2693987" cy="323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230813" y="2871788"/>
            <a:ext cx="2693987" cy="323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230813" y="2871788"/>
            <a:ext cx="2693987" cy="323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152400"/>
            <a:ext cx="136263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600200" y="4572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90268" y="6400800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9.3.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5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1"/>
          <p:cNvSpPr txBox="1">
            <a:spLocks noChangeArrowheads="1"/>
          </p:cNvSpPr>
          <p:nvPr/>
        </p:nvSpPr>
        <p:spPr bwMode="auto">
          <a:xfrm>
            <a:off x="0" y="0"/>
            <a:ext cx="6035675" cy="437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7099" tIns="33549" rIns="67099" bIns="33549">
            <a:spAutoFit/>
          </a:bodyPr>
          <a:lstStyle/>
          <a:p>
            <a:pPr algn="ctr"/>
            <a:r>
              <a:rPr lang="en-US" sz="2400" b="1" dirty="0">
                <a:solidFill>
                  <a:srgbClr val="BA131A"/>
                </a:solidFill>
                <a:latin typeface="Arial - 48"/>
              </a:rPr>
              <a:t>Quadratic Inequality in Two Variables</a:t>
            </a:r>
          </a:p>
        </p:txBody>
      </p:sp>
      <p:pic>
        <p:nvPicPr>
          <p:cNvPr id="14" name="Picture 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950" y="1592263"/>
            <a:ext cx="2568575" cy="257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7838" y="3897313"/>
            <a:ext cx="2363787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4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57513" y="1655763"/>
            <a:ext cx="2389187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655638" y="1981200"/>
            <a:ext cx="914400" cy="304800"/>
            <a:chOff x="4343400" y="4953000"/>
            <a:chExt cx="914400" cy="304800"/>
          </a:xfrm>
        </p:grpSpPr>
        <p:sp>
          <p:nvSpPr>
            <p:cNvPr id="18" name="Rectangle 17"/>
            <p:cNvSpPr/>
            <p:nvPr/>
          </p:nvSpPr>
          <p:spPr>
            <a:xfrm>
              <a:off x="4343400" y="4953000"/>
              <a:ext cx="914400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6216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709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aphicFrame>
          <p:nvGraphicFramePr>
            <p:cNvPr id="19" name="Object 3"/>
            <p:cNvGraphicFramePr>
              <a:graphicFrameLocks noChangeAspect="1"/>
            </p:cNvGraphicFramePr>
            <p:nvPr/>
          </p:nvGraphicFramePr>
          <p:xfrm>
            <a:off x="4419600" y="4953000"/>
            <a:ext cx="8128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4" name="Equation" r:id="rId6" imgW="609480" imgH="228600" progId="Equation.DSMT4">
                    <p:embed/>
                  </p:oleObj>
                </mc:Choice>
                <mc:Fallback>
                  <p:oleObj name="Equation" r:id="rId6" imgW="609480" imgH="22860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600" y="4953000"/>
                          <a:ext cx="812800" cy="304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30238" y="4202113"/>
            <a:ext cx="1524000" cy="304800"/>
            <a:chOff x="3810000" y="4343400"/>
            <a:chExt cx="1524000" cy="304800"/>
          </a:xfrm>
        </p:grpSpPr>
        <p:sp>
          <p:nvSpPr>
            <p:cNvPr id="21" name="Rectangle 20"/>
            <p:cNvSpPr/>
            <p:nvPr/>
          </p:nvSpPr>
          <p:spPr>
            <a:xfrm>
              <a:off x="3810000" y="4343400"/>
              <a:ext cx="1524000" cy="3048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6216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709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aphicFrame>
          <p:nvGraphicFramePr>
            <p:cNvPr id="22" name="Object 5"/>
            <p:cNvGraphicFramePr>
              <a:graphicFrameLocks noChangeAspect="1"/>
            </p:cNvGraphicFramePr>
            <p:nvPr/>
          </p:nvGraphicFramePr>
          <p:xfrm>
            <a:off x="3810000" y="4343400"/>
            <a:ext cx="14732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5" name="Equation" r:id="rId8" imgW="1104840" imgH="228600" progId="Equation.DSMT4">
                    <p:embed/>
                  </p:oleObj>
                </mc:Choice>
                <mc:Fallback>
                  <p:oleObj name="Equation" r:id="rId8" imgW="1104840" imgH="2286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000" y="4343400"/>
                          <a:ext cx="1473200" cy="304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3119438" y="1995488"/>
            <a:ext cx="1524000" cy="304800"/>
            <a:chOff x="4648200" y="5181600"/>
            <a:chExt cx="1524000" cy="304800"/>
          </a:xfrm>
        </p:grpSpPr>
        <p:sp>
          <p:nvSpPr>
            <p:cNvPr id="24" name="Rectangle 23"/>
            <p:cNvSpPr/>
            <p:nvPr/>
          </p:nvSpPr>
          <p:spPr>
            <a:xfrm>
              <a:off x="4648200" y="5181600"/>
              <a:ext cx="1524000" cy="3048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6216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709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aphicFrame>
          <p:nvGraphicFramePr>
            <p:cNvPr id="25" name="Object 8"/>
            <p:cNvGraphicFramePr>
              <a:graphicFrameLocks noChangeAspect="1"/>
            </p:cNvGraphicFramePr>
            <p:nvPr/>
          </p:nvGraphicFramePr>
          <p:xfrm>
            <a:off x="4739217" y="5181600"/>
            <a:ext cx="1337733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6" name="Equation" r:id="rId10" imgW="1002960" imgH="228600" progId="Equation.DSMT4">
                    <p:embed/>
                  </p:oleObj>
                </mc:Choice>
                <mc:Fallback>
                  <p:oleObj name="Equation" r:id="rId10" imgW="1002960" imgH="22860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9217" y="5181600"/>
                          <a:ext cx="1337733" cy="304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6" name="Picture 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843213" y="3895725"/>
            <a:ext cx="2578100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3116263" y="4195763"/>
            <a:ext cx="768350" cy="304800"/>
            <a:chOff x="4495800" y="4648200"/>
            <a:chExt cx="768350" cy="304800"/>
          </a:xfrm>
        </p:grpSpPr>
        <p:sp>
          <p:nvSpPr>
            <p:cNvPr id="28" name="Rectangle 27"/>
            <p:cNvSpPr/>
            <p:nvPr/>
          </p:nvSpPr>
          <p:spPr>
            <a:xfrm>
              <a:off x="4495800" y="4648200"/>
              <a:ext cx="762000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6216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709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aphicFrame>
          <p:nvGraphicFramePr>
            <p:cNvPr id="29" name="Object 4"/>
            <p:cNvGraphicFramePr>
              <a:graphicFrameLocks noChangeAspect="1"/>
            </p:cNvGraphicFramePr>
            <p:nvPr/>
          </p:nvGraphicFramePr>
          <p:xfrm>
            <a:off x="4552950" y="4648200"/>
            <a:ext cx="7112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7" name="Equation" r:id="rId13" imgW="533160" imgH="228600" progId="Equation.DSMT4">
                    <p:embed/>
                  </p:oleObj>
                </mc:Choice>
                <mc:Fallback>
                  <p:oleObj name="Equation" r:id="rId13" imgW="533160" imgH="22860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52950" y="4648200"/>
                          <a:ext cx="711200" cy="304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0" name="Picture 4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534025" y="3913188"/>
            <a:ext cx="2519363" cy="242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6959600" y="4233863"/>
            <a:ext cx="838200" cy="304800"/>
            <a:chOff x="3962400" y="6019800"/>
            <a:chExt cx="838200" cy="304800"/>
          </a:xfrm>
        </p:grpSpPr>
        <p:sp>
          <p:nvSpPr>
            <p:cNvPr id="32" name="Rectangle 31"/>
            <p:cNvSpPr/>
            <p:nvPr/>
          </p:nvSpPr>
          <p:spPr>
            <a:xfrm>
              <a:off x="3962400" y="6019800"/>
              <a:ext cx="838200" cy="3048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6216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709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aphicFrame>
          <p:nvGraphicFramePr>
            <p:cNvPr id="33" name="Object 9"/>
            <p:cNvGraphicFramePr>
              <a:graphicFrameLocks noChangeAspect="1"/>
            </p:cNvGraphicFramePr>
            <p:nvPr/>
          </p:nvGraphicFramePr>
          <p:xfrm>
            <a:off x="4038600" y="6019800"/>
            <a:ext cx="7112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8" name="Equation" r:id="rId16" imgW="533160" imgH="228600" progId="Equation.DSMT4">
                    <p:embed/>
                  </p:oleObj>
                </mc:Choice>
                <mc:Fallback>
                  <p:oleObj name="Equation" r:id="rId16" imgW="533160" imgH="22860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600" y="6019800"/>
                          <a:ext cx="711200" cy="304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4" name="Picture 47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499100" y="1655763"/>
            <a:ext cx="2501900" cy="242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6253163" y="1976438"/>
            <a:ext cx="1524000" cy="304800"/>
            <a:chOff x="4648200" y="4572000"/>
            <a:chExt cx="1524000" cy="304800"/>
          </a:xfrm>
        </p:grpSpPr>
        <p:sp>
          <p:nvSpPr>
            <p:cNvPr id="36" name="Rectangle 35"/>
            <p:cNvSpPr/>
            <p:nvPr/>
          </p:nvSpPr>
          <p:spPr>
            <a:xfrm>
              <a:off x="4648200" y="4572000"/>
              <a:ext cx="1524000" cy="3048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6216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709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aphicFrame>
          <p:nvGraphicFramePr>
            <p:cNvPr id="37" name="Object 7"/>
            <p:cNvGraphicFramePr>
              <a:graphicFrameLocks noChangeAspect="1"/>
            </p:cNvGraphicFramePr>
            <p:nvPr/>
          </p:nvGraphicFramePr>
          <p:xfrm>
            <a:off x="4648200" y="4572000"/>
            <a:ext cx="1439333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9" name="Equation" r:id="rId19" imgW="1079280" imgH="228600" progId="Equation.DSMT4">
                    <p:embed/>
                  </p:oleObj>
                </mc:Choice>
                <mc:Fallback>
                  <p:oleObj name="Equation" r:id="rId19" imgW="1079280" imgH="22860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8200" y="4572000"/>
                          <a:ext cx="1439333" cy="304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8" name="TextBox 12"/>
          <p:cNvSpPr txBox="1">
            <a:spLocks noChangeArrowheads="1"/>
          </p:cNvSpPr>
          <p:nvPr/>
        </p:nvSpPr>
        <p:spPr bwMode="auto">
          <a:xfrm>
            <a:off x="914400" y="533400"/>
            <a:ext cx="5078412" cy="375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7099" tIns="33549" rIns="67099" bIns="33549">
            <a:spAutoFit/>
          </a:bodyPr>
          <a:lstStyle/>
          <a:p>
            <a:r>
              <a:rPr lang="en-US" sz="2000" dirty="0">
                <a:solidFill>
                  <a:srgbClr val="62160C"/>
                </a:solidFill>
                <a:latin typeface="Arial - 22"/>
              </a:rPr>
              <a:t>Match each inequality to its </a:t>
            </a:r>
            <a:r>
              <a:rPr lang="en-US" sz="2000" dirty="0" smtClean="0">
                <a:solidFill>
                  <a:srgbClr val="62160C"/>
                </a:solidFill>
                <a:latin typeface="Arial - 22"/>
              </a:rPr>
              <a:t>graph.</a:t>
            </a:r>
            <a:endParaRPr lang="en-US" sz="2000" dirty="0">
              <a:solidFill>
                <a:srgbClr val="62160C"/>
              </a:solidFill>
              <a:latin typeface="Arial - 22"/>
            </a:endParaRPr>
          </a:p>
        </p:txBody>
      </p:sp>
      <p:graphicFrame>
        <p:nvGraphicFramePr>
          <p:cNvPr id="39" name="Object 2"/>
          <p:cNvGraphicFramePr>
            <a:graphicFrameLocks noChangeAspect="1"/>
          </p:cNvGraphicFramePr>
          <p:nvPr/>
        </p:nvGraphicFramePr>
        <p:xfrm>
          <a:off x="4800600" y="1371600"/>
          <a:ext cx="1522413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" name="Equation" r:id="rId21" imgW="1002960" imgH="228600" progId="Equation.DSMT4">
                  <p:embed/>
                </p:oleObj>
              </mc:Choice>
              <mc:Fallback>
                <p:oleObj name="Equation" r:id="rId21" imgW="100296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371600"/>
                        <a:ext cx="1522413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2466975" y="990600"/>
          <a:ext cx="10033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" name="Equation" r:id="rId23" imgW="660240" imgH="228600" progId="Equation.DSMT4">
                  <p:embed/>
                </p:oleObj>
              </mc:Choice>
              <mc:Fallback>
                <p:oleObj name="Equation" r:id="rId23" imgW="66024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975" y="990600"/>
                        <a:ext cx="100330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3533775" y="990600"/>
          <a:ext cx="866775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" name="Equation" r:id="rId25" imgW="571320" imgH="228600" progId="Equation.DSMT4">
                  <p:embed/>
                </p:oleObj>
              </mc:Choice>
              <mc:Fallback>
                <p:oleObj name="Equation" r:id="rId25" imgW="57132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3775" y="990600"/>
                        <a:ext cx="866775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4448175" y="990600"/>
          <a:ext cx="809625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" name="Equation" r:id="rId27" imgW="533160" imgH="228600" progId="Equation.DSMT4">
                  <p:embed/>
                </p:oleObj>
              </mc:Choice>
              <mc:Fallback>
                <p:oleObj name="Equation" r:id="rId27" imgW="533160" imgH="2286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8175" y="990600"/>
                        <a:ext cx="809625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1295400" y="1371600"/>
          <a:ext cx="1811337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" name="Equation" r:id="rId29" imgW="1193760" imgH="228600" progId="Equation.DSMT4">
                  <p:embed/>
                </p:oleObj>
              </mc:Choice>
              <mc:Fallback>
                <p:oleObj name="Equation" r:id="rId29" imgW="1193760" imgH="228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371600"/>
                        <a:ext cx="1811337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3048000" y="1371600"/>
          <a:ext cx="1792287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" name="Equation" r:id="rId31" imgW="1180800" imgH="228600" progId="Equation.DSMT4">
                  <p:embed/>
                </p:oleObj>
              </mc:Choice>
              <mc:Fallback>
                <p:oleObj name="Equation" r:id="rId31" imgW="1180800" imgH="2286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371600"/>
                        <a:ext cx="1792287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8390268" y="6400800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9.3.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6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1"/>
          <p:cNvSpPr txBox="1">
            <a:spLocks noChangeArrowheads="1"/>
          </p:cNvSpPr>
          <p:nvPr/>
        </p:nvSpPr>
        <p:spPr bwMode="auto">
          <a:xfrm>
            <a:off x="0" y="0"/>
            <a:ext cx="6035675" cy="437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7099" tIns="33549" rIns="67099" bIns="33549">
            <a:spAutoFit/>
          </a:bodyPr>
          <a:lstStyle/>
          <a:p>
            <a:pPr algn="ctr"/>
            <a:r>
              <a:rPr lang="en-US" sz="2400" b="1" dirty="0">
                <a:solidFill>
                  <a:srgbClr val="BA131A"/>
                </a:solidFill>
                <a:latin typeface="Arial - 48"/>
              </a:rPr>
              <a:t>Quadratic Inequality in Two Variables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533400"/>
            <a:ext cx="249555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57200" y="685800"/>
            <a:ext cx="5867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Light rays from 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flashlight bulb </a:t>
            </a:r>
            <a:r>
              <a:rPr lang="en-US" dirty="0">
                <a:latin typeface="Arial" pitchFamily="34" charset="0"/>
                <a:cs typeface="Arial" pitchFamily="34" charset="0"/>
              </a:rPr>
              <a:t>bounce off a parabolic reflector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inside a </a:t>
            </a:r>
            <a:r>
              <a:rPr lang="en-US" dirty="0">
                <a:latin typeface="Arial" pitchFamily="34" charset="0"/>
                <a:cs typeface="Arial" pitchFamily="34" charset="0"/>
              </a:rPr>
              <a:t>flashlight. The reflected rays are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parallel to </a:t>
            </a:r>
            <a:r>
              <a:rPr lang="en-US" dirty="0">
                <a:latin typeface="Arial" pitchFamily="34" charset="0"/>
                <a:cs typeface="Arial" pitchFamily="34" charset="0"/>
              </a:rPr>
              <a:t>the axis of the flashlight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A </a:t>
            </a:r>
            <a:r>
              <a:rPr lang="en-US" dirty="0">
                <a:latin typeface="Arial" pitchFamily="34" charset="0"/>
                <a:cs typeface="Arial" pitchFamily="34" charset="0"/>
              </a:rPr>
              <a:t>cross section of a flashlight’s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parabolic reflector </a:t>
            </a:r>
            <a:r>
              <a:rPr lang="en-US" dirty="0">
                <a:latin typeface="Arial" pitchFamily="34" charset="0"/>
                <a:cs typeface="Arial" pitchFamily="34" charset="0"/>
              </a:rPr>
              <a:t>is shown in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graph.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Determine the inequality that represents the reflected light, if the vertex of the parabola is at the point (0, 1).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438400"/>
            <a:ext cx="4255911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334000" y="25908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Since the vertex is at (0, 1) use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q.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0" y="3505200"/>
            <a:ext cx="3185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Substitute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0 and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1.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38800" y="3962400"/>
            <a:ext cx="20681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+ 1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4876800"/>
            <a:ext cx="42530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Use the point (15, 10) to solve for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3400" y="5257800"/>
            <a:ext cx="18854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 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+ 1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+ 1</a:t>
            </a:r>
            <a:endParaRPr lang="en-US" sz="2000" dirty="0"/>
          </a:p>
        </p:txBody>
      </p:sp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575096" y="5876026"/>
          <a:ext cx="7964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" name="Equation" r:id="rId5" imgW="457200" imgH="393480" progId="Equation.DSMT4">
                  <p:embed/>
                </p:oleObj>
              </mc:Choice>
              <mc:Fallback>
                <p:oleObj name="Equation" r:id="rId5" imgW="4572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096" y="5876026"/>
                        <a:ext cx="79641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181600" y="4876800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Since the shaded region is above the parabola with a solid line, the inequality is</a:t>
            </a:r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5943600" y="5902569"/>
          <a:ext cx="1524000" cy="726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name="Equation" r:id="rId7" imgW="825480" imgH="393480" progId="Equation.DSMT4">
                  <p:embed/>
                </p:oleObj>
              </mc:Choice>
              <mc:Fallback>
                <p:oleObj name="Equation" r:id="rId7" imgW="82548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902569"/>
                        <a:ext cx="1524000" cy="7268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390268" y="6400800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9.3.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7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24000"/>
            <a:ext cx="37147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136263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00200" y="4572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1431925" y="914400"/>
            <a:ext cx="6035675" cy="375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7099" tIns="33549" rIns="67099" bIns="33549">
            <a:spAutoFit/>
          </a:bodyPr>
          <a:lstStyle/>
          <a:p>
            <a:pPr algn="ctr"/>
            <a:r>
              <a:rPr lang="en-US" sz="2000" b="1" dirty="0" smtClean="0">
                <a:latin typeface="Arial - 48"/>
              </a:rPr>
              <a:t>Determine the equation of the given inequality.</a:t>
            </a:r>
            <a:endParaRPr lang="en-US" sz="2000" b="1" dirty="0">
              <a:latin typeface="Arial - 48"/>
            </a:endParaRPr>
          </a:p>
        </p:txBody>
      </p:sp>
      <p:sp>
        <p:nvSpPr>
          <p:cNvPr id="6" name="TextBox 11"/>
          <p:cNvSpPr txBox="1">
            <a:spLocks noChangeArrowheads="1"/>
          </p:cNvSpPr>
          <p:nvPr/>
        </p:nvSpPr>
        <p:spPr bwMode="auto">
          <a:xfrm>
            <a:off x="0" y="0"/>
            <a:ext cx="6035675" cy="437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7099" tIns="33549" rIns="67099" bIns="33549">
            <a:spAutoFit/>
          </a:bodyPr>
          <a:lstStyle/>
          <a:p>
            <a:pPr algn="ctr"/>
            <a:r>
              <a:rPr lang="en-US" sz="2400" b="1" dirty="0">
                <a:solidFill>
                  <a:srgbClr val="BA131A"/>
                </a:solidFill>
                <a:latin typeface="Arial - 48"/>
              </a:rPr>
              <a:t>Quadratic Inequality in Two Variables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200" y="13716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Since the vertex is at (1, 5) use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q.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10200" y="2209800"/>
            <a:ext cx="3185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Substitute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1 and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5.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19800" y="2667000"/>
            <a:ext cx="20681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 –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1)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+ 5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410200" y="3581400"/>
            <a:ext cx="3352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Use the point (2, 3) to solve for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96000" y="4343400"/>
            <a:ext cx="216758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 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 –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1)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+ 5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3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– 1)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+ 5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–2 =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a</a:t>
            </a:r>
            <a:endParaRPr lang="en-US" sz="20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51816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Since the shaded region is below the parabola with a broken line, the inequality is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676400" y="5943600"/>
            <a:ext cx="21691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2(</a:t>
            </a:r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–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1)</a:t>
            </a:r>
            <a:r>
              <a:rPr lang="en-US" sz="2000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+ 5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90268" y="6400800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9.3.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8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5717</TotalTime>
  <Words>715</Words>
  <Application>Microsoft Office PowerPoint</Application>
  <PresentationFormat>On-screen Show (4:3)</PresentationFormat>
  <Paragraphs>89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 MacKay</dc:creator>
  <cp:lastModifiedBy>Stephanie MacKay</cp:lastModifiedBy>
  <cp:revision>60</cp:revision>
  <dcterms:created xsi:type="dcterms:W3CDTF">2011-11-24T22:46:06Z</dcterms:created>
  <dcterms:modified xsi:type="dcterms:W3CDTF">2012-05-28T15:47:39Z</dcterms:modified>
</cp:coreProperties>
</file>