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3C25"/>
    <a:srgbClr val="AA502C"/>
    <a:srgbClr val="8D63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2622-BFE6-4BB4-BD28-FD66529CC695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4AC-0476-4D56-A309-A68F32D57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2622-BFE6-4BB4-BD28-FD66529CC695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4AC-0476-4D56-A309-A68F32D57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2622-BFE6-4BB4-BD28-FD66529CC695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4AC-0476-4D56-A309-A68F32D57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2622-BFE6-4BB4-BD28-FD66529CC695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4AC-0476-4D56-A309-A68F32D57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2622-BFE6-4BB4-BD28-FD66529CC695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4AC-0476-4D56-A309-A68F32D57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2622-BFE6-4BB4-BD28-FD66529CC695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4AC-0476-4D56-A309-A68F32D57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2622-BFE6-4BB4-BD28-FD66529CC695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4AC-0476-4D56-A309-A68F32D57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2622-BFE6-4BB4-BD28-FD66529CC695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4AC-0476-4D56-A309-A68F32D57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2622-BFE6-4BB4-BD28-FD66529CC695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4AC-0476-4D56-A309-A68F32D57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2622-BFE6-4BB4-BD28-FD66529CC695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4AC-0476-4D56-A309-A68F32D57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22622-BFE6-4BB4-BD28-FD66529CC695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4AC-0476-4D56-A309-A68F32D57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22622-BFE6-4BB4-BD28-FD66529CC695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964AC-0476-4D56-A309-A68F32D57D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7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5453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 dirty="0">
                <a:solidFill>
                  <a:srgbClr val="9BBB59">
                    <a:lumMod val="50000"/>
                  </a:srgbClr>
                </a:solidFill>
              </a:rPr>
              <a:t>Chapter 9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 Linear and Quadratic Inequalities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390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9.1 Linear Inequalities in Two Variables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2438400"/>
            <a:ext cx="9039491" cy="36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57" y="826532"/>
            <a:ext cx="2290626" cy="31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57" y="1143000"/>
            <a:ext cx="448934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59" y="569224"/>
            <a:ext cx="4309469" cy="1411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25" y="2819400"/>
            <a:ext cx="8828446" cy="2007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724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04999"/>
            <a:ext cx="3810000" cy="382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"/>
            <a:ext cx="136263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28800" y="4572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Write an inequality to represent the graph.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343400" y="1752600"/>
            <a:ext cx="2981325" cy="695325"/>
            <a:chOff x="2726" y="1506"/>
            <a:chExt cx="1878" cy="438"/>
          </a:xfrm>
        </p:grpSpPr>
        <p:sp>
          <p:nvSpPr>
            <p:cNvPr id="5" name="Text Box 12"/>
            <p:cNvSpPr txBox="1">
              <a:spLocks noChangeArrowheads="1"/>
            </p:cNvSpPr>
            <p:nvPr/>
          </p:nvSpPr>
          <p:spPr bwMode="auto">
            <a:xfrm>
              <a:off x="2726" y="1556"/>
              <a:ext cx="17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1" dirty="0"/>
                <a:t>y</a:t>
              </a:r>
              <a:r>
                <a:rPr lang="en-US" sz="2400" b="1" dirty="0"/>
                <a:t>-intercept: 1; slope:</a:t>
              </a:r>
              <a:endParaRPr lang="en-US" sz="2400" b="1" i="1" dirty="0"/>
            </a:p>
          </p:txBody>
        </p:sp>
        <p:pic>
          <p:nvPicPr>
            <p:cNvPr id="6" name="Picture 14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54" y="1506"/>
              <a:ext cx="150" cy="438"/>
            </a:xfrm>
            <a:prstGeom prst="rect">
              <a:avLst/>
            </a:prstGeom>
            <a:noFill/>
          </p:spPr>
        </p:pic>
      </p:grp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4403725" y="2590800"/>
            <a:ext cx="3749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/>
              <a:t>Write an equation in slope-intercept form.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4495800" y="4350603"/>
            <a:ext cx="419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The graph is shaded </a:t>
            </a:r>
            <a:r>
              <a:rPr lang="en-US" sz="2400" b="1" i="1" dirty="0"/>
              <a:t>above</a:t>
            </a:r>
            <a:r>
              <a:rPr lang="en-US" sz="2400" b="1" dirty="0"/>
              <a:t> a </a:t>
            </a:r>
            <a:r>
              <a:rPr lang="en-US" sz="2400" b="1" i="1" dirty="0"/>
              <a:t>dashed</a:t>
            </a:r>
            <a:r>
              <a:rPr lang="en-US" sz="2400" b="1" dirty="0"/>
              <a:t> boundary line.  </a:t>
            </a:r>
          </a:p>
        </p:txBody>
      </p: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533400" y="5562600"/>
            <a:ext cx="7086600" cy="695325"/>
            <a:chOff x="240" y="3648"/>
            <a:chExt cx="4203" cy="438"/>
          </a:xfrm>
        </p:grpSpPr>
        <p:sp>
          <p:nvSpPr>
            <p:cNvPr id="11" name="Text Box 21"/>
            <p:cNvSpPr txBox="1">
              <a:spLocks noChangeArrowheads="1"/>
            </p:cNvSpPr>
            <p:nvPr/>
          </p:nvSpPr>
          <p:spPr bwMode="auto">
            <a:xfrm>
              <a:off x="240" y="3696"/>
              <a:ext cx="42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Replace = with &gt; to write the </a:t>
              </a:r>
              <a:r>
                <a:rPr lang="en-US" sz="2400" b="1" dirty="0" smtClean="0"/>
                <a:t>inequality  </a:t>
              </a:r>
              <a:endParaRPr lang="en-US" sz="2400" b="1" dirty="0"/>
            </a:p>
          </p:txBody>
        </p:sp>
        <p:pic>
          <p:nvPicPr>
            <p:cNvPr id="12" name="Picture 23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08" y="3648"/>
              <a:ext cx="1032" cy="438"/>
            </a:xfrm>
            <a:prstGeom prst="rect">
              <a:avLst/>
            </a:prstGeom>
            <a:noFill/>
          </p:spPr>
        </p:pic>
      </p:grp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34000" y="3505200"/>
          <a:ext cx="1371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7" imgW="685800" imgH="393480" progId="Equation.DSMT4">
                  <p:embed/>
                </p:oleObj>
              </mc:Choice>
              <mc:Fallback>
                <p:oleObj name="Equation" r:id="rId7" imgW="6858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05200"/>
                        <a:ext cx="13716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366852" y="6474023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9.1.</a:t>
            </a:r>
            <a:r>
              <a:rPr lang="en-US" sz="1400" i="1" dirty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54784"/>
            <a:ext cx="7620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You can spend at most $12.00 for refreshments for the friendship picnic. Iced tea costs $1.50 a gallon, and lemonade costs $2.00 per gallon. 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Write an inequality to describe the situation. 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Graph the solutions. 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Describe reasonable solutions. </a:t>
            </a:r>
          </a:p>
          <a:p>
            <a:pPr marL="457200" indent="-457200">
              <a:buAutoNum type="alphaLcParenR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Give two possible combinations of drinks you could buy.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152400"/>
            <a:ext cx="4449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Write and Solve an Inequality</a:t>
            </a:r>
            <a:endParaRPr lang="en-US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 descr="http://4.bp.blogspot.com/-RQPJIERHyTY/TmdZNLGt_xI/AAAAAAAAAJ8/Qqx1xNWAc3Y/s1600/Picnic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048000"/>
            <a:ext cx="4877467" cy="36661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66852" y="6474023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9.1.</a:t>
            </a:r>
            <a:r>
              <a:rPr lang="en-US" sz="1400" i="1" dirty="0" smtClean="0"/>
              <a:t>10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90600" y="2133600"/>
            <a:ext cx="3185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1.50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+ 2.00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≤ 12.00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3025914"/>
            <a:ext cx="3657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c)   Only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whole number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solutions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are reasonable.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800600" y="533400"/>
            <a:ext cx="3962399" cy="3429000"/>
            <a:chOff x="4114801" y="3048000"/>
            <a:chExt cx="4267199" cy="364593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43400" y="3048000"/>
              <a:ext cx="4038600" cy="3448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5638800" y="6324600"/>
              <a:ext cx="1642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B13C25"/>
                  </a:solidFill>
                  <a:latin typeface="Arial" pitchFamily="34" charset="0"/>
                  <a:cs typeface="Arial" pitchFamily="34" charset="0"/>
                </a:rPr>
                <a:t>Iced Tea (gal)</a:t>
              </a:r>
              <a:endParaRPr lang="en-US" b="1" dirty="0">
                <a:solidFill>
                  <a:srgbClr val="B13C25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3354336" y="4596261"/>
              <a:ext cx="18902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B13C25"/>
                  </a:solidFill>
                  <a:latin typeface="Arial" pitchFamily="34" charset="0"/>
                  <a:cs typeface="Arial" pitchFamily="34" charset="0"/>
                </a:rPr>
                <a:t>Lemonade (gal)</a:t>
              </a:r>
              <a:endParaRPr lang="en-US" b="1" dirty="0">
                <a:solidFill>
                  <a:srgbClr val="B13C25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381000" y="3943290"/>
            <a:ext cx="533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d)  Possible combination of refreshments: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614178"/>
              </p:ext>
            </p:extLst>
          </p:nvPr>
        </p:nvGraphicFramePr>
        <p:xfrm>
          <a:off x="838200" y="4572000"/>
          <a:ext cx="4572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914400"/>
                <a:gridCol w="8382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Iced Tea (gal)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Lemonade (gal)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$9.00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$8.00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$11.00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0"/>
            <a:ext cx="373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Write and Solve an Inequality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AutoShape 2" descr="data:image/jpeg;base64,/9j/4AAQSkZJRgABAQAAAQABAAD/2wCEAAkGBhQSERQUEhQVFBUWFxQVFhcVFRYWFxYUFxUVFxUVFRYXGyYgFxkjGRQVHy8gJScpLCwtFR4xNTAqNSYrLCkBCQoKDgwOGg8PGjIkHyUsLCksLCotKSwqLCwqLCwsKSwsKSktKS0sLCksLCkpLCwsLCkpLCwsLCwsLCwsLCwsLP/AABEIAMMBAwMBIgACEQEDEQH/xAAcAAABBQEBAQAAAAAAAAAAAAAAAgMEBQYBBwj/xABHEAACAQIEAgcFBQUFBwQDAAABAhEAAwQSITEFQQYTIlFhcZEyUoGhsQcjQmLRcoKSweEUFTNT8EOissLS4vEkY3OTFjQ1/8QAGwEAAgMBAQEAAAAAAAAAAAAAAgQBAwUABgf/xAAwEQABBAEDAgUDBAIDAQAAAAABAAIDEQQSITFBUQUTFGFxIjKRgbHR8EKhI2LhFf/aAAwDAQACEQMRAD8A04FdApUV2K9Ba8rSTFdilAVpuDdHwvbugE8lOuXz5E1VJK2MWVfDA6U0FmIrsV6CLYjYR5CoWK4HacyVg969n1pUZg6hOuwHAbFYuK7Fa/DdHrSbjOfzaj02ruK4BacaDIe9dPUbUXq2Wg9C+rWPiuxUnFYJrbFWG3PkfEU1FMg2LCULSDRSIoy0uK7FcupIy0ZaXFdiutdSby0ZaciiK61NJvLRlpyKIrrXUm8tGWlxUrDcLuXNVUx3nQfPeoLgOSpDC40AoOWiKt06O3TyUebfpSL3Abq/hDfsmfkYNB5rO6PyJOdJVVFEU6yRodKTlq21TSbiuRTmWuRXWopIiuRS4rkVNqKSIrkUuKKm1FJEUmKciuRUoaTcUUuKKm1FJcU5ZtgmCwUd5mPlWpxvRy247HYbw9n4j9KzuN4e9poceRGx8jSrJ2ybDlOyYz4tyLCu+FXcPaEZ1Zju0fITsKs04paOzr6isUBSoqp2MHGyVezLcwUGhbZLin2W+enpTubvIrDIxGxjy0pbXWO7E+ZNVnE91cM3/qtrnBG9KUeM+dYlbjDYkeRNOf2t/fb1NCcU90QzB1C1t6ylwQwDD6fpVZd6PWtYZh4SD9RVIt1hszeppLMTuSfPWjbC5vDlW/IY/lqn3uCgezdQ/tafrVaUpWWuxTDQRybSztJ4FJOWjLS8tGWitDSRloipNjBO/sqT9PWplrgFw7wo85PoKAyNbyUbYnO4CqstGWtKnR+2InMfjE+lSU4XaEEINPj9apOS3omBiPPKr+DcHEB3EndQeQ7yO+rqiuZuVJPeXmyn44wwUF2iiigViq+M8J6wZkAzj4Zh+tZq7ZKkhgQRyNbmmr2ER/aVW5agHSmYsgsFHhJzYoebGxWIiiK1l3gVoj2Y8QT/AD0qrxHRxxOUhh6H9PnTbcljkk/Fkb7qmiklakXsMy+0pHmCKairwQUsW1ym4rkU5FcIokFJuK5FLIrkVNqKSIopUVyptRS9DqPjsEt1MreYPMHvFOm8veKQMUCf51hCxuF6U0RRVIvRcyZcRy7Jn466VHxfALiajtj8oM+labrh3j1rq3AdqvGRIOUscWIigsS1sjQgjzEUAVs8Rh0cQ4BH+tjyqnxvBV/2bAH3WOnwNXsyA7YpZ+K5u43VLFdinHtFSQdx8a4BTFpaknLXctLy12Ki1NJGWoWJxg6zq86pAliSoOuyidjzJ7iI3kSOIoDbYFmXbVCA2+wJBAn6VD4fwlgLahrgeMzgq6KVggkMDlOrLsJ1EgaiszPlkDfLjNE9ey0sGBjnan7gdFzF4vKhaw6M4EhLlwlLhH4Cc0qTyIO+4IpHQP7TMNjbnU3LC2LsErqHV4EsASAVaNY12OtTE4fdnL1tzNmEg2pXIXPs3dvYHnMaSarMFwmzfvW2t2lW5ZLEXQIJ1Yr1jD21PsmZMGR31kRTy44qd1t73wtKaKN28baPwvS7d1Y0IA9KV1o7xWTs3DEiRuCJ1BBggxzBBHwpRJO5PrW6IAdwVl+pralqReHfXesHeKyo02pXWN7x9TXen913qfZama49sHesyuJcbMfWnf7yue9UenPQovUt6hX62o2J+OtLzjvFZ9eLOO70/rTN3HO259P1qPIceVxyWjhaU3QOYroNZRrzH8R9TXVxbj8R+Ov1ovTnuh9UOy1Qcd9dJrJti394/DT6UHGv7x+X6V3pj3Xerb2WouZWEGCDyMVV4jg1k7Er5SR86pjiX95vU02zE7knzM1YyBzeHKl+Q13LUYvC5GKyD4ju/lTEU4RSSKcF9Ui4C9kgikkVJw2Ea42VRJ+QHefCr/AdHlXW5Dnu/CP1oJJms5RxwOk4WWiitqeEWf8ALX0oqn1beyv9C7uso+Kdt2Y/Ex6UhCRsY8tK4BSgKYoJaynOvb3m/iNC3WGxI+JpIFKAqKCKyl9e3vN6mk10ClAUKLc8rgWuxXYroFcppciuxSgK6BUWipRbiZrttDtqx9DHyVx+9VnfsEkMrZWEiYDAgxIIO+oB3G3nVLb4paOLVFuKWAhgDOWSyAE7TmuqI3q9vYhUgsQATEnQAwTqTtt9Kwp7851+34oLdw68oUixayiCxY6yW3JJnloN9htUHDOi4t0A1ZAxI94HWfEg248F8KXw3jljEG4LF1LptkK+Q5gpIJAzDQ7HYnallFW+G0X7u47ttsbSgsfBVPkBWbntuBwTZ4TdwjrXA/KT4MQQfkqn4mlRWf4T0rtXr9xfZzv2GJ9pQAqAj8MxPmx+J0r6SNhlItIGYRmdoyWw2iyJBZj3DQSJ3APoMZrsbHY2XkALB0jIlPlb2Vf12K88vDiJcBjfzGCIYKpB2IykJFaHhN7GWmVcUAysQJzoXSZhmg+zIjXv07iTMtrjVFMy+Hvjbq1A/C0MURSooimrWfSRFcil0RU2hpNxXIpwikkVNqKSIpJFOEUmKlDSQRQlosQAJJ2pUUkiptRSsLXR5zuVX5/T9ak2eji/jYn9nT13qqGKcbMfWuDG3B+NvWqi2Q/5K4OiH+K1OGwyWxCgD6nzPOnSPhWQ/tr++3rTi8XuAbg/D9KpOM7umBlsG1LWAUVkv74ud49P612o9M5T6xihgV0UUoU+sxdApQFcFKAoUYC6BXaBXRQol0ClAUAU2mKQmA6E9wZSfQGoJVgaSnQKrcdg7mKVkt3WsrtnUSW3B5ghZ00IJgmY3m41iLbkbhHI8CFNO4dQLJCqGjQKdjsFn8u3wBpLJmcyg1PYkDZLLl5i/RLEW75srbLOoDZkMKUnRs5IAEjYwZHhVxY6dXk+6xAJKtld1hboyntKROViSIkEaE7nWtRxvBBLDKtzKWgklTlaD7JO1pdSIBAGY7mTWIw9pDmRAsuLSqYWSlzszPPRhsNTqTtVU3iDXD/lZfxsfyjj8OdEbgkI9juK+FPwPTKzhbQtYXC9WIUjMxiY7ROrM4nYyKosfx2/eZy9w/eBQyjRcqklVA5LLExOvOa0f90f2rCu1lQ7gQqN2Wt5RFvqjzGTtQYksZOsCHw/oBiHINwLaWRIZpfLIkAKGAMTvtTuHJiaC57aI7731FJHOizXPDGusHsKA+Vm7YJPZBJ3gAk+g5V6xw7hqtaKXgLsgK+cZg53Ymd5bWlHh6WMPktoqAlFOUHWXUGSdWMTqSamcPHY8yaTzcz1JFCgFo+HYHpAbNkqE2Fyu6JbtNImG7XZK5QGQ3FyICDsrAjkDu09lV7Fu4jXCQrKbaXGMqqMzFpYAAFpJjlzFW92wrbjbY6gjyI1FRMdhVyQZIJAJZncKDu0MSBEaGNCRSQcU+WBK6soVWSwOgJjMCBMEgAGQCZj8J3mlxSsWsBPB13JPJl3O+hoIrQgeXN3WXkxhr9kgikkU5FNYi6EVmOygsfgJpnVSV02qrinGOrJVYke0SJjSYA5mI9QPKCvG7pgyp0GmSB9cw9alcA4Y5NvE3cj57mTIHLFHzMC8ZYLZwWI/CBM9ky9xHgJaLyrCPcy5LTqHMsVmLoyhs2pAiNdyDODM/LkJdG+uw9lvwx4cY0SMs9T7pzh3FFuyPZce0hM6e8p/Evj6gVLIrI46y9i5vFy00ZveBGjED8LKRI8SOVajA4wXbauumYaj3SDDKfIgj4Vo4GYZwWv+4c/ys7xHBGOQ+PdjuP4TppNLIpNaaySkEUkinDSSKIICE2RXDSjSTRIUiKKXFFSoQKWKpzxk+H8JP8AzCknjbeH8P8A3VnHxHHHX/Ss0FXgpQqg/vx/D0/rShx5/D0/7qD/AOlB3/0i0q/FdFUI4+3cv8J/66gY3i2IKkreCwCRFsASBprmJioPiMHQogFV9LukL3brWUJFpCVIBjOw0Yt3qDIA20nujPW/y6/s6/So+Bw7XmXM3tuqgE6SzAS0atq2tezWsOypnt2zbUNlBJAM58gLKr5Suf8AAFgA6EEClzOXkkL6EzOi8OhbDEwHbcnqVkOjXSwp93iC0R2SQZHhB5fTympPEOlluyhNkkkQFVojUgABlfMFHiDtVl0mwFzGYa+WVV6tRdtq76gKmcFcunaAcZhr7Q5QPMcRdlF/aPyzD9KNjjK9jHDYleT8RyA15mhbpvkDi1oMR0+xFyRlSMrCBnOpEZjLaxrpt37VC4Hi1lVu3RZ6tYRsrNmEkhWg8tCDptVbhhoadKit9/hsD2aapecb4rOyTUTa9C4Lx3CYa0FS9bKwurOMxIAEkDUaAaQIitHY4qjAEbHYghlPkRvXjHUjuqTwuxdNxUw7uruwUZWKgk82jkNye4GkJPCA1ttd+VpReOanBrmfher8SxgZQqyxzKYAOgBJ7tzEAbk6CTU3BEdWpGoImR413g/BQtsWyTc0+8d9WuNEEn00HIAd1LxHDmtkkExvnALf/cg1P/yLr70xJyDFtstsT77pGIsloymCpzCRI2KkESNIY8+6mThbjSGuAq3tKqAaRBCsSSARvMnUxHJ83iAC4hTqHU57ZHeHGw/aApXWCM0jLEzOkd81UQQrwQeExxC5ATQntqdBJiDJgamJG3fSkuBpgzGh8D3Ecj4GnsNhi7rmBBOVoO6WlYMMw5M7quncneDVljOHJdGshtQHQgOPIwZE8iCPCnIToFFZ84D3WFUEVX8b/wAEiYzNbSe7NcUfzqu47xDFYJgLgW7bJhbgWJ/K4UjI3yPLmBXYzpfbvWmQhrb9llMyA6sGWdtJEfGjfO0tLetJRtNeNXda/DYK3avQEVT1arbIAGZV9oFubiF35bfiqYuDQOXCKHO7BRmOkamJ2qos8cGKw+eyguOMpe1nyOpG+QnZgfZOgMRIMijo10gvYrMXwrYdVMA3GMtofZQoDppPLXSYIrP5FhbIbsSovTHCapc75tN6F0Pwi4P3hVb0RxH+IndlcfGVb/hX1pfTnjiMEt23ByvmuMD2RAICyNC8nbUAEzqRVJwbjiWM7EZmbKB2ohRJ1AB1JPoB41VjkMytYO1b/wB/CPLePRFj+b+n+/lbg0k1kL/Tdz7KqPgT9T/KoV3pfe96P4B/y1tHNiC8xpW7NINYD/8AKLx2uE+TH+RpJ6Q3/wDMb+Jv1ofXs7FCWrfmkmsGvSO+P9ofjr9akW+lt4b5T5qB9Io2+IR9bQFi2dFZQdM2/wAtfU/rRVnrYe6jQV2ku0bAnypVFeRVi0fR3ost+11l1nST2QpUdmcupZTqSDEciKZPBEcoqggkZnCO73LY1jMIuADMCplSZ93WLjoiHuWFUlQit7pzFbTjKJzRuIJjYd+tauK2o4maRstNkbdI2XlOL4e6Mexcy7gm3c213LIO6dRMETVTxIgWbpWJCMNOWh9NzXtteDdPvtSW5xJsMLNs2bVw2Hua9Y5kpc1mMgbYQT2ZkTVEmKN3N/CrMAB1D5pVXR4obloP7PW28/Ls51k+Gk6+FeyYrAhe1ddFAzAuzFTqJfsk5FYhJLDmuYAHUeSYno11ZLJcAG2V1JJ/L2fa9K3/AAfhr4rAPh+IPbZWC5IIzdUMrI5ZtG1AgwdBqSZiI3WLHC2pZ48gB7D/AKKucFcTFkXrTo1tCUt/dsYIyy4zFddgNCAPM15Lx5lSyWUk2kv3FXmcjnsHy/6q093j99rC2cy2rCgWgUYvcuIOwPvCqgKfyqDFQeJcMW5YezooKwPBgZVv4oNcMnypGub0Ky85zCPLI5/ZZPCcStEe2vxMfWpa3QdiD5EVi7thrbsjiGUkEdxFcivSN8TdW7Vku8IY421y2xcd49a132c4dDduXiR2AEXUHt3JmI3OVYj89eNxXuH2U2lw+CsuiDrL5dzOkgOyZmbXKkKoAAkkE8+zXP4gZGFtV+qtxvCxFIH6rr2XouFxiKupI5ksjqPiSoFPX+IImUkjK0w06aCR5zyquOIuHe4R4IqqP97MfnUdMIoObUmSRJJAYiCwGwYiRIE6nvNZJlC2hC5GP4zZtMD95aZzplygueZNknteJIBA7qh3sfhgEeCxljdUgBnJGma3+I5iCCoIAB8KRxu/YtDPcKKxhMxtrcczOVFB+Onn51nrXEkFsBmYaAaq07RJ0ifDWqXzEdFZ5Q4ta3hnG1JK2WtE+0y/eM3ISWcgnkNtNKLy3GZsv3aNBZQ+jPrmYELIB00IAJk6zrnuE9LLaqiMwB9nKAqICJhiSxJJAme9tav7HFUbY+hDD1FF5jlIiYU3d4apEPbS4h9pYtaiZ0m2NfivnXnXSDAJYxDpblk0dCxM5GE5SNDKkMuuvZ11r044xPeFed8ZwbYjFO66I7CCO0ciqoZwokxIJHIlh30DiXbdUnmxta0EKDgcHcYdYjCyFYAOpKtmJA7JGrRPPSdNdRWv6T8W/tOHFvDuZYpmZSRm7M5BGuXm2whY15RigFs9WIVR1dsbGcwWe1HazRBPME86mJaEggQcoXxCjUL8KZbC0LNGS9rS0FYTG8Oa0wza8gddPDXbSmK1/GbaOiswJWQSNQYB18RpmqMlqyu1pf3tfrNJzhsTqCAOL93HdZ7BWg922jEgM6ISIkBmCyJ0516Pg+C2cP1ir90EVfvcqu5bKGL3WMsqToAoCjK09wznX6EKqLy7KiQfhzrbcPxq4m2HATrFEHMs9Xcjfvyk6iIkeOwxSAp/E0mx1Tl7h1q+gF62jmBOZRmUkAkTup15EVgOl3RMYY9ZaJNr8SkktaJIgljqU1Gp1EjUjUb+7YYWSoGVufVyTBeXKbGSuYjnrAOxqru2rbuEW2sBGR2UMA+bKAO12g8Zp1O+pmIsoEJ2SJsgoj9V5fNdrRpfzKM6oxiCWRZJGhO3OCabuYO029sDxQlflt8qV8wXSwyADSoKKtzwdPef0U/Ou1PmNUKWTRRFO4XDG5cVBoWIE9w3ZvgoJ+FKgWaC4CzQW46CsDh1IMj7zUd/XXJ+lX+JxK20Z3MKokn/AFzrEr0Bu2ibmAxL4fMZNtiWQ+M6/NW/lVDjuLY/rHs3cSha2dClq0wzbalrYImCNByO9bReImjUvQtx2Fo0PHwbv9j+69VGJQiQy+or596UfZtHFrl1btt7D3WvkAkupZs5tsIgdomDO1arHcMNplzsLvWot5bhQLnBADCORUxp3MvkGRA8KWmyS22gLLmmLSWj8q54b0dF22LjAs7arqVyqToc05RoAdVaZiNJFkeA2rWGuJfur2hLMdFSCGi2CZEtvBBaeWlZ5eP3bFrKmWBAEhpALRGjCYnSoSE3SLlwl25TEAflA0Hwq2AF7KB2W54fD6iKmn6R+6ZXhazozuMwyBsqaZoBI/C0a76HXlUg2veHaBIOxggkGI05cqm8NxKpftM0aOOUnUFSQN5AYnSrPi2AS5eZ0uaP+FVljcA7SgMViVAaTA9ozpVWVGBTWjdVeL4+7WsHC8O6SD/1l/8AbP0FV5Fej8Z+y27cu3rxxGHsgkvkvlkYLG5IBBGh1XMNDroax/GOi9/DZC6hkuCbdy3L27gETkMAnccuYpxgpoCSY0hoCplevXfsx4k74TtLCWG6pXnvZroDD8MdaRm22G+/lf8Ac98IHNm8E942ny+MtECtD0G6cvw93ATrbVyM6ZspzKDDI2oBiQQdDptANS4WKRh+g6l7onEdNVPw2pscQa4ctpZO07gftNsPLU+FZrgHT3h2KfIVWxc0KrfS2mb9lpKzPKZ2Plu8Fey6gSsaQOX5eVVCLurvPsfSq/GdCkv2it45nOoJ/Ae9QNvjMwJJgRRt9jdhvauP+7p3d5PcK22G4vac5Q4DjUo2jjzU6x47VJa8oEkgDzq3Q1L2dWrr3WI4V9mWFS82dWcIFKq2XKQwZZIEzqpPLlppWuu8HssADbUhRC8ioGwBGo+FVQ6V4ZOsu3b9m2uiAm6kQhbWSRuWPpzrC9LftqGicOVbsND3bmYW4GpCjRm5a6eE7jgB0QHTHudloOm3C0tdVkLQ2cMpd2UxlIYhie+PiKh9FcIlx7meW0QADNEnP7TLyEDQkDtE90N9DOmgxki7/wDs5e1r2XUf5Y/Con2TJ5y2pFldwnVkrZvKssGKXGMFtJJcGRKrzB5/DPe8NmJOylkQkcJbsKiwd5mS6hMEFnSfaHaJCtO7BlBM82PdVjauMY7OkCGzDUGIOWNDVRjuGMpJS+rEBQ5cdZnugFoRswYQOrnXXLrtV5wzh4yrbk9WijOxGWVA2G2rQdthJ7qeiedNu/PdZ0sFv0sNm+3Cq8fhHOHLsr5WLZTmhQCzcgdtYBKxqNSNar7bEgExqAfUSfnVtx/iZv8AZT/DWMojR42Ecl7vGDsBNQmJU84nWDofSkcwuNWFEjWB1M3rlSbHEbdpR1tm3cCqQORJJzS8zm2J+LHnFMcB6QWP7Q126bllioVOqCrbGpJBVQNPZjPmG5J5ih4nxDOYHs/6/Qf63gk0Ax9QJcSCexXv/C/BgcbVkbOduK6BepYTj2KeyHNu20loCPDZAxAMgMrkxPZIB0jeKq8X0nYghQqHmS2Zhy2KjLz3mO6s90fxF5UzB2CiQgBERJJ0I1E7TMaxE1JxeHN5xcuBRdVj94hILW9MqOhEbDXfUyCNqoY+RryHkV7c/C8xmytjkdG13Brbg/CLFrXM2+uXSMoJkwOU/Sn5rtFA52o2sNxs2iiiihUIqbwXEBMRbYgkSV0BJ7alQQBqdSPhNO4bo9ebcBB+Y6/wiT6xVpY4GllrblySLiDWFWWOUQOerd9WxfePlNxY8lh1UtVYvh1UpcykbHdGHMETB9QR6zlx0KC4qWuK6XbjXDbVSHgmWmNAkkyfGBV2uDVmmchO7DQ/Hk37wNSLOBuWzCMpLmGcqSyqAxBmcumwEAS2x1nZc0O5T4JHCg9L+FK9uyBC5HCiAIVCsEAaaQo08KqrfRq0PaZmPcWC+egE/OrtsMzPbGIYshRjB7JFwEAmbcdnK22up3p690dtG0QwklO0x1LEEMGJaToQY10B0pebH8x13SEBl24WVjukGFtrhzkS2gLWwLlx1Se0D2TcOgMbkrv3VW4bhl7IItXD4qjON/ethhVf08xb3xZYAm2qEsQCQHbLJYxA0/n31jrZK+z8jB/rWphYQdFbXLj4y7CcYms2/C9Cu4bqiXudbYWSZvJbBMEEKs3FZjIgZV5nSTVXhOLWSMhuMVhoZ7ZBJ7WTYkLrkBJ2hjOtZyy0iTvzkfWkqYYry0jnqQDHjqY+FMHwWAnU8791lSeOTPJLR+h3Xs+Cx9tAjPiUuyxWC6sRZcEQ0b/7MmBHY56k1PQnCdl7ZErh795cMSNRbuNIuLIkAgkA/t07wLhTLh7YuFg2XVdiskkAzzAI0+FWC8KSQTJI2MwR5EQR61gOyg1xbyAtxjSWfNFWvEMAqZHzFJYJcZSASjAgSSDGVoIO4GbXU14P0l4rbvWltC1be9auXpxcDPfSWCEwO1IynMe4RGtbT7UeIOMEyWzcym4iuTcuEZASdixEFgo17/GvIOvbvNS6cuH0bJnHgBBLt1zfQ/EGgWhy08iQPQGuWxSqZaSQvOzgRyuazYAp08NQnMZzd4Yg/I1PwmLuW3VhcuMV2Du1xdRGqOSDoe6q9LxFSgZqzZwopQyys4cVY8X49dxKhbxUqDmChFUZhpJgakT86r662GdllEdoOpVWaNDvA0n+RpeGwV59Fs3WP5bbH+VC0MjGluwUyebNTnWVY9FsWbeLslQCS6prm0DkKSMpGsE+tel4zhUMwQ5hmJMs47c65SWbbWTOpnfWaXoL0DuW7qYjEgIV7Vu2SC2bk7xoANwN5iYjW6x/FUw9rM8krClRGYvzWDzmTSOQ9r3UN6W74bC9jPq2VJ/cs3Zm6IMsbRUMp0AAZQpXQRudtQZmr7jPFziAFIK2xupM5j+aCdBG0nfXYVn8X0quYde1hykmS1xiFLNroQI5QBOy+FUWN6cO5kZF/ZUn5maqD7FDha0eKLLgOfdah7AAJU5I1nl+8No+fjVzw7iFi7h1ss9rrAADbuESvazZCGEjswNO+vKsR0kuNuznWdwonl7NTOi1s4nEhHQMpUl2ZmBUCIfMCDIMCOcx5SSSN+m6l2EwW87bdF6PxTogt9szJaWdymYMfEnsifEqaocd0L2Oa4NwVFhmgSYAcQp0jXarDojiL9vFXcKX6+zbBi5yXRSoB5E5oKToQe7XY3LwUEsYGnedyANAJmTyqX5D2vJfR/vsqakxiBFIRtyDex+bpefW+G3bShQmZRMagtEkiQOevIfrTf8AbNYIIPcd62y8aQz2GMHkAT/CSDPhrvSsXjrBtsbmVgu6uBI33Dezsddo1mk9Ye7bn2WfLhBxLisWtwttp560seNW2F6M9aTc1sKR2FA1/aKtqqxsCZMycvs0zi+j9+37IF1e9fa+Kn+U1Lm0aSD8R43G6gUUg3QNDIPMEEEeBBrtAltJ7L0KajYrAh9SWBylZUx2TuP6iD47VJBoqQSDYXo+VCt37yaMoujvnK0eOhDH0/nU7h/HLaki5mtyPxrp/Esj1NN3byqJYhR3sQB6mqy70lszCPmGssqu6gj8OZYWT4sKdiyJSaq1U5jVa8UxJuupsvAVWBbJIYsUMDMNYybjvGu8cbGXmQo7WwCMpIUhiDppLkAnv132qFwfFHEZyzNYCsVHWhFLgfiQaNl8SNdImqbEJctX0W5b643GabltrbIBJA63PlASDOWQTAEmry2YmyaQAt4AWjOET3RVFxLoJhrpJylGPNNPUbH4ipXCjdmbg6oFnQWSQSwEEX07k3EaDu3g3FJkyY7/AKXUfZWFrJRThax+F+zOyrS926w90ZVnwJAn0itJhOC2LRBt2baEbEIJH729SwoA7hv+pJNcW6CY1GkiVZZHeMwEjUajvHfXS5M833uJQxwRRfY0BKmiaKDSyuUS7gLdwGRIMg6aHvkEQRVMPs8wObN1CT5afw+z8q0lFEHEcFTaocf0VtXECtbtuo0UFAMo/LHs/CKyHFvs5w6sAOutlpICkXFhYk9qTAzDnXporL9MOIWrdy11rlJS9lAza62/dHfG9G2ZzeL/AEVT443ffX6rG3vsqI/25A/NZj554p7CfZ9hrTf+pxqge4GtIx8ILMflWn+0fHdXh0YKj52a3DgOkMufNlIIP+GPWvMuHY97Q6u0RbBJJK9g6sujMsErvoZjlTcDpZnabpcMCLR5mnZejvbw1q2iYUuBmn/DudW2hLM9x0GcwPePyETsHb7WZWdTOoMsA/MMrGAeYPPv2nGcP491l+2mJvsts+1qFGiyuaBoCY7RHl31ohFzE3UsXVYoLbdazrALCAmcA5iMpOgjWDrNKZUEjJNINmkzE5gGlwodP/FT9IelmNsX3QvlElkhEgoScsMRJHLXnNZ/jPSS5eZLl0KzLAAyhc0EHtxvoI+VaHpvfygWrjJdaesVgQerWAMuZd8xBJnuHhXn967mM+nlVjR9NOFHqtOExyRtc1tKdxfj93Embh7MyFXRRvB8TqdT3naq6incFhGvXFt2lLuxhVEamCdzoNAd+6pa0NFNGyt2aEi3bLEBQSSQABqSSYAA5kmvZui3QpcNYAeDcaGuaA9qNFBPJZjxMnnVR0E6APYu9figodR90gYNlY7uxGkgaAAncnuqf0345dsPat2yyKwZ2KmGPajKGMwBvp3jloQLrNBKPvJkEUav8eWs2/ul59ogZiojQx/SB3a1mBx24SS5dtTly9u2Ney7ZDqY1iBB9Q/0D4k5LWScwAa5mIGYtmGZmIHaJLSSedN8d4EysWFsuskgquYgEkgMBJBEx3aDXkGIWRyAxPNe/X43SGRHJjSURZCZXHJrLFid8wYk+o8Tp4ml3OIoVAKs2UDKQjSpEdqWEBgVUgzuo0qsdDOof0f9KUmAZzpbJPeykD4sw0FEPCMdh1GQ/kIDmPcK0havgHE7twjNLqZzNAhYmO0uhJMSsmJOumt8Kr+EFVtJaBMqsTtJ3Yj4kmrACk5nBz7aKChooboorhYd49aKqUrBYHi93DmFMp7jSVPl7p8j8K1fCuP278D2H91uf7J2b6+FZIimLljmJ/19anlY8OU5mxXod7Dq4h1VgDIDKGAPeAeep9aDh1iMqx3QI9Ky3CulDJC3pdfe3dfMfiHnr51qcPiFdQyMGU7Ef638K7dakcjZBYSP7GuwzKO5XdR6BooGCHvXP/tuf9VPzRRa3d0dBN2cOqeyoE7wN/M86cooNApUR2HVsjYdnc5ouKUEyTlOYnMsCNI5RBFdfiavaz3rwt3rYfsEKFnYQCMzBgBqDz5RFSqbxOHFxcrTEg6GNRsabbkmtLhsqzH1CinigYfdAux9kZWCkxJ+8ICmACd9YqBi+LlbWfrF6tmydYllxlY6kr2jmIEmI176hdKsDcJtJaR7xcvmzMSdMgXtyMo7R0OnhNQeNdHnw+FN5myXM1tQtpmAAMyHYRnO3LSNzUx+RsCdz0S02Q5mrbgX/SpF/pKFUsjlWDaC69xldYOpnMq6xpIPjVpwvi+IuFGa0vVNoXWQBJgFTmIYTA5VQ9G+HNcBv3HBRHVMry0t2DJzaKBmGu/lWpu9IrTG3ZtsLjk28xUyqgOsy2xPKB8YqueVuvy42X3O+yDHyDIwSOOkHgHqrGvHuOLex/FLttSJVntWwxhVS1mnWDqcrN5tXsGblXlXR7/+5e/+bFfS7URHSHOHICLMGrQw8E7q74p0axN3ArZbLcuWfZytGsIyiXieyzJPId9ec4zBXbT5XVrbdzAg/DvHlXu+DuAm5BBhwDBB16u3ppzo4hw23eUrdQOO4gH0nnXRTujOoc/ytOKQMZoIsLwQXJ0MSJ+p/imRqe6pGF4pdsS1lyhjWIg+amQfiK3vGfswUy2HYr+VpZf+of71Zi10Lum4bd4i0u2aQ06H2RInbWYiR31ZPkNfb38dU9E+It0/uqjF45blos73Gvk6yBlIHMtPdAgDSO6qyD3+n9aul6I4lnKpbzAGM4ZQh8mJHpVxg/s2un/FuonggLn1OUfWhaRVgqzzY2dVjcg8/PWtN9n+DZsbacDs22EnlLdgL5w5P7taPD9C8Ha/xCbh/PcAH8KR/OrXC4rDWP8ACVVj/Ltx84E+tQ42KCVmzY9JAWyLQKreMcBtYtVFzMMuqleyRO+456eg7qrh0wn2bfq0fIA6Uzf6T3T7KovkCx85Jj5VRuCsv1kbDYduOyuuEcDtYYEWwZaMzMZYxsJ5DXYd9TblxUHaKqPEhR86xdzil1vauP5A5f8AhioxGsnU951PrXFUSeI6jdEn3WoxXFcN35j/AO2D9dF+dVl7jCfgtt+84HyCn61VUV1pV2bIeNlOHGbg1XKp74JI/iMfKmb+PuP7Vxz4ZiB6LAqMw8YoC+NcqHTyO5KMg7h6CuUqioVVlcd4/pQjz/4iu0VyhIe0DTmCxr2GzIYncHUN5qPqJNcrkTUo2vLTYWw4TxtL4gdlxuhOsd6n8Q+nOKsTXnQUqQVMQZBBiD36c/WtRwXpILkJdgOdAw9lz9A3ht5bVy1oMkP2dyr2iiioTiKTcuBRJMClVxxpqJ8P/NcuVBxzpKlh7bZWeQ40hRINs6k+R5VQ8X4/exym2FAGZWW2kkmJksd2geAHhW5fCId0U+aii1hUXVVAPeBr5TVjPLYden6klkY0kzqL6Z1Fc/qsXw/gmJay2GZertuwdmI1zLkgGeXYGgEye6rXhHQ/qbiubhOXlA1jblpqAfhWkoozM7etrUR4ELNO1lvBPRN33YL2RJryzi3QDGXMReuKisty47g50XRmJ1DEQda9XprEYtE9t1X9ogfI0DJCzhXzwsmbT1S9CeCXMLhuru5QxdmhTIAIURMb9nl31f1S4rpQg0tqX8T2V+Yk+lVWI6QXn2bIO5B/zGT6RQuJcbKr8+KJoaDdLWXr6oJdgo72IH1ql4pxyyVIWbh7wumn5mifhNZ12kySSe8mT6nWuVCWfnE/aE5e4459kBf94/PT5VCu4lm9pmPmdPTanhaHdSwKPUlXTvdyVEW0eQ/lTi4bvNP0g5vD51GoqkuK6iAbUqiigUIooorly5PhXRRXHaBNcuXaKitibmsWidQAc6gEaydYIjTcDf1dsXWPtIV+KkHbuPifSppTSdoooqFCKKKK5ciiiiuXINcNsHlvv/ruoorly1/R6+z2AWJJDOsneFYgSeenOrKiiuXoo/sHwiiiiuRoooorlyKKKK5csdxLjF43nt9YQoMALC/NYNQI/wDPP4miipKxMpxMhFooooqEqiiiiuXIooorlyKKKK5ciiiiuXIooorlyKKKK5ciiiiuXIooorly/9k="/>
          <p:cNvSpPr>
            <a:spLocks noChangeAspect="1" noChangeArrowheads="1"/>
          </p:cNvSpPr>
          <p:nvPr/>
        </p:nvSpPr>
        <p:spPr bwMode="auto">
          <a:xfrm>
            <a:off x="63500" y="-900113"/>
            <a:ext cx="2466975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609600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Let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represent the number of gallons of iced tea.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Let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represent the number    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of gallons of lemonade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45508" y="53340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66852" y="6474023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9.1.</a:t>
            </a:r>
            <a:r>
              <a:rPr lang="en-US" sz="1400" i="1" dirty="0" smtClean="0"/>
              <a:t>11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685800"/>
            <a:ext cx="360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438400"/>
            <a:ext cx="3906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Suggested Questions:</a:t>
            </a:r>
          </a:p>
          <a:p>
            <a:r>
              <a:rPr lang="en-US" dirty="0" smtClean="0"/>
              <a:t>Page 472:</a:t>
            </a:r>
          </a:p>
          <a:p>
            <a:r>
              <a:rPr lang="en-US" smtClean="0"/>
              <a:t>1d, 3c,d, 4b,e, 5a,b, 7, 8a, 9, 11, 13, 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1973389"/>
            <a:ext cx="807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A linear inequality describes a region of a coordinate plane called a </a:t>
            </a:r>
            <a:r>
              <a:rPr lang="en-US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half-plane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. All points in the region are solutions of the linear inequality. The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boundary line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of the region is the graph of the related equation.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304800"/>
            <a:ext cx="7275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9.1 Linear Inequalities in Two Variables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748665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 b="1" dirty="0" smtClean="0">
                <a:latin typeface="Times New Roman" pitchFamily="28" charset="0"/>
              </a:rPr>
              <a:t>Relational expressions </a:t>
            </a:r>
            <a:r>
              <a:rPr lang="en-CA" sz="2000" b="1" dirty="0">
                <a:latin typeface="Times New Roman" pitchFamily="28" charset="0"/>
              </a:rPr>
              <a:t>of the type </a:t>
            </a:r>
            <a:r>
              <a:rPr lang="en-CA" sz="2000" b="1" i="1" dirty="0">
                <a:latin typeface="Times New Roman" pitchFamily="28" charset="0"/>
              </a:rPr>
              <a:t>x</a:t>
            </a:r>
            <a:r>
              <a:rPr lang="en-CA" sz="2000" b="1" dirty="0">
                <a:latin typeface="Times New Roman" pitchFamily="28" charset="0"/>
              </a:rPr>
              <a:t> + 2</a:t>
            </a:r>
            <a:r>
              <a:rPr lang="en-CA" sz="2000" b="1" i="1" dirty="0">
                <a:latin typeface="Times New Roman" pitchFamily="28" charset="0"/>
              </a:rPr>
              <a:t>y</a:t>
            </a:r>
            <a:r>
              <a:rPr lang="en-CA" sz="2000" b="1" dirty="0">
                <a:latin typeface="Times New Roman" pitchFamily="28" charset="0"/>
              </a:rPr>
              <a:t> ≤ 8 and 3</a:t>
            </a:r>
            <a:r>
              <a:rPr lang="en-CA" sz="2000" b="1" i="1" dirty="0">
                <a:latin typeface="Times New Roman" pitchFamily="28" charset="0"/>
              </a:rPr>
              <a:t>x</a:t>
            </a:r>
            <a:r>
              <a:rPr lang="en-CA" sz="2000" b="1" dirty="0">
                <a:latin typeface="Times New Roman" pitchFamily="28" charset="0"/>
              </a:rPr>
              <a:t> – </a:t>
            </a:r>
            <a:r>
              <a:rPr lang="en-CA" sz="2000" b="1" i="1" dirty="0">
                <a:latin typeface="Times New Roman" pitchFamily="28" charset="0"/>
              </a:rPr>
              <a:t>y</a:t>
            </a:r>
            <a:r>
              <a:rPr lang="en-CA" sz="2000" b="1" dirty="0">
                <a:latin typeface="Times New Roman" pitchFamily="28" charset="0"/>
              </a:rPr>
              <a:t> &gt; </a:t>
            </a:r>
            <a:r>
              <a:rPr lang="en-CA" sz="2000" b="1" dirty="0" smtClean="0">
                <a:latin typeface="Times New Roman" pitchFamily="28" charset="0"/>
              </a:rPr>
              <a:t>6</a:t>
            </a:r>
            <a:r>
              <a:rPr lang="en-US" sz="2000" b="1" dirty="0" smtClean="0">
                <a:latin typeface="Times New Roman" pitchFamily="28" charset="0"/>
              </a:rPr>
              <a:t> </a:t>
            </a:r>
            <a:r>
              <a:rPr lang="en-CA" sz="2000" b="1" dirty="0" smtClean="0">
                <a:latin typeface="Times New Roman" pitchFamily="28" charset="0"/>
                <a:sym typeface="Symbol" pitchFamily="18" charset="2"/>
              </a:rPr>
              <a:t>are </a:t>
            </a:r>
            <a:r>
              <a:rPr lang="en-CA" sz="2000" b="1" dirty="0">
                <a:latin typeface="Times New Roman" pitchFamily="28" charset="0"/>
                <a:sym typeface="Symbol" pitchFamily="18" charset="2"/>
              </a:rPr>
              <a:t>called </a:t>
            </a:r>
            <a:r>
              <a:rPr lang="en-CA" sz="2000" b="1" dirty="0">
                <a:solidFill>
                  <a:srgbClr val="0070C0"/>
                </a:solidFill>
                <a:latin typeface="Times New Roman" pitchFamily="28" charset="0"/>
                <a:sym typeface="Symbol" pitchFamily="18" charset="2"/>
              </a:rPr>
              <a:t>linear inequalities in two variables</a:t>
            </a:r>
            <a:r>
              <a:rPr lang="en-CA" sz="2000" b="1" dirty="0">
                <a:latin typeface="Times New Roman" pitchFamily="28" charset="0"/>
                <a:sym typeface="Symbol" pitchFamily="18" charset="2"/>
              </a:rPr>
              <a:t>.</a:t>
            </a:r>
            <a:endParaRPr lang="en-US" sz="2000" b="1" dirty="0">
              <a:latin typeface="Times New Roman" pitchFamily="2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4800" y="3400572"/>
            <a:ext cx="80629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CA" sz="2000" b="1" dirty="0">
                <a:latin typeface="Times New Roman" pitchFamily="28" charset="0"/>
              </a:rPr>
              <a:t>A solution of a linear inequality in two variables is an ordered pair (</a:t>
            </a:r>
            <a:r>
              <a:rPr lang="en-CA" sz="2000" b="1" i="1" dirty="0">
                <a:latin typeface="Times New Roman" pitchFamily="28" charset="0"/>
              </a:rPr>
              <a:t>x</a:t>
            </a:r>
            <a:r>
              <a:rPr lang="en-CA" sz="2000" b="1" dirty="0">
                <a:latin typeface="Times New Roman" pitchFamily="28" charset="0"/>
              </a:rPr>
              <a:t>,</a:t>
            </a:r>
            <a:r>
              <a:rPr lang="en-US" sz="2000" b="1" dirty="0">
                <a:latin typeface="Times New Roman" pitchFamily="28" charset="0"/>
              </a:rPr>
              <a:t> </a:t>
            </a:r>
            <a:r>
              <a:rPr lang="en-CA" sz="2000" b="1" i="1" dirty="0">
                <a:latin typeface="Times New Roman" pitchFamily="28" charset="0"/>
              </a:rPr>
              <a:t>y</a:t>
            </a:r>
            <a:r>
              <a:rPr lang="en-CA" sz="2000" b="1" dirty="0">
                <a:latin typeface="Times New Roman" pitchFamily="28" charset="0"/>
              </a:rPr>
              <a:t>) which makes the inequality true.</a:t>
            </a:r>
            <a:endParaRPr lang="en-US" sz="2000" b="1" dirty="0">
              <a:latin typeface="Times New Roman" pitchFamily="28" charset="0"/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304800" y="4332224"/>
            <a:ext cx="7086600" cy="130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CA" sz="2000" b="1" dirty="0">
                <a:latin typeface="Times New Roman" pitchFamily="28" charset="0"/>
              </a:rPr>
              <a:t>Example: (1,</a:t>
            </a:r>
            <a:r>
              <a:rPr lang="en-US" sz="2000" b="1" dirty="0">
                <a:latin typeface="Times New Roman" pitchFamily="28" charset="0"/>
              </a:rPr>
              <a:t> </a:t>
            </a:r>
            <a:r>
              <a:rPr lang="en-CA" sz="2000" b="1" dirty="0">
                <a:latin typeface="Times New Roman" pitchFamily="28" charset="0"/>
              </a:rPr>
              <a:t>3) is a solution to  </a:t>
            </a:r>
            <a:r>
              <a:rPr lang="en-CA" sz="2000" b="1" i="1" dirty="0">
                <a:latin typeface="Times New Roman" pitchFamily="28" charset="0"/>
              </a:rPr>
              <a:t>x</a:t>
            </a:r>
            <a:r>
              <a:rPr lang="en-CA" sz="2000" b="1" dirty="0">
                <a:latin typeface="Times New Roman" pitchFamily="28" charset="0"/>
              </a:rPr>
              <a:t> + 2</a:t>
            </a:r>
            <a:r>
              <a:rPr lang="en-CA" sz="2000" b="1" i="1" dirty="0">
                <a:latin typeface="Times New Roman" pitchFamily="28" charset="0"/>
              </a:rPr>
              <a:t>y</a:t>
            </a:r>
            <a:r>
              <a:rPr lang="en-CA" sz="2000" b="1" dirty="0">
                <a:latin typeface="Times New Roman" pitchFamily="28" charset="0"/>
              </a:rPr>
              <a:t> </a:t>
            </a:r>
            <a:r>
              <a:rPr lang="en-CA" sz="2000" b="1" dirty="0">
                <a:latin typeface="Times New Roman" pitchFamily="28" charset="0"/>
                <a:cs typeface="Times New Roman" pitchFamily="28" charset="0"/>
              </a:rPr>
              <a:t>≤ 8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2000" b="1" dirty="0">
                <a:latin typeface="Times New Roman" pitchFamily="28" charset="0"/>
              </a:rPr>
              <a:t>                 </a:t>
            </a:r>
            <a:endParaRPr lang="en-CA" sz="2000" b="1" dirty="0" smtClean="0">
              <a:latin typeface="Times New Roman" pitchFamily="2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CA" sz="2000" b="1" dirty="0">
                <a:latin typeface="Times New Roman" pitchFamily="28" charset="0"/>
              </a:rPr>
              <a:t>	</a:t>
            </a:r>
            <a:r>
              <a:rPr lang="en-CA" sz="2000" b="1" dirty="0" smtClean="0">
                <a:latin typeface="Times New Roman" pitchFamily="28" charset="0"/>
              </a:rPr>
              <a:t>	 </a:t>
            </a:r>
            <a:r>
              <a:rPr lang="en-CA" sz="2000" b="1" dirty="0">
                <a:latin typeface="Times New Roman" pitchFamily="28" charset="0"/>
              </a:rPr>
              <a:t>(</a:t>
            </a:r>
            <a:r>
              <a:rPr lang="en-CA" sz="2000" b="1" dirty="0">
                <a:solidFill>
                  <a:srgbClr val="FF3300"/>
                </a:solidFill>
                <a:latin typeface="Times New Roman" pitchFamily="28" charset="0"/>
              </a:rPr>
              <a:t>1</a:t>
            </a:r>
            <a:r>
              <a:rPr lang="en-CA" sz="2000" b="1" dirty="0">
                <a:latin typeface="Times New Roman" pitchFamily="28" charset="0"/>
              </a:rPr>
              <a:t>) + 2(</a:t>
            </a:r>
            <a:r>
              <a:rPr lang="en-CA" sz="2000" b="1" dirty="0">
                <a:solidFill>
                  <a:srgbClr val="FF3300"/>
                </a:solidFill>
                <a:latin typeface="Times New Roman" pitchFamily="28" charset="0"/>
              </a:rPr>
              <a:t>3</a:t>
            </a:r>
            <a:r>
              <a:rPr lang="en-CA" sz="2000" b="1" dirty="0">
                <a:latin typeface="Times New Roman" pitchFamily="28" charset="0"/>
              </a:rPr>
              <a:t>) </a:t>
            </a:r>
            <a:r>
              <a:rPr lang="en-CA" sz="2000" b="1" dirty="0" smtClean="0">
                <a:latin typeface="Times New Roman" pitchFamily="28" charset="0"/>
              </a:rPr>
              <a:t> </a:t>
            </a:r>
            <a:r>
              <a:rPr lang="en-CA" sz="2000" b="1" dirty="0">
                <a:latin typeface="Times New Roman" pitchFamily="28" charset="0"/>
                <a:cs typeface="Times New Roman" pitchFamily="28" charset="0"/>
              </a:rPr>
              <a:t>≤ </a:t>
            </a:r>
            <a:r>
              <a:rPr lang="en-CA" sz="2000" b="1" dirty="0" smtClean="0">
                <a:latin typeface="Times New Roman" pitchFamily="28" charset="0"/>
                <a:cs typeface="Times New Roman" pitchFamily="28" charset="0"/>
              </a:rPr>
              <a:t>8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CA" sz="2000" b="1" dirty="0" smtClean="0">
                <a:latin typeface="Times New Roman" pitchFamily="28" charset="0"/>
              </a:rPr>
              <a:t>                                            7 </a:t>
            </a:r>
            <a:r>
              <a:rPr lang="en-CA" sz="2000" b="1" dirty="0" smtClean="0">
                <a:latin typeface="Times New Roman" pitchFamily="28" charset="0"/>
                <a:cs typeface="Times New Roman" pitchFamily="28" charset="0"/>
              </a:rPr>
              <a:t>≤ 8           </a:t>
            </a:r>
            <a:r>
              <a:rPr lang="en-CA" sz="2000" b="1" dirty="0" smtClean="0">
                <a:solidFill>
                  <a:srgbClr val="FF0000"/>
                </a:solidFill>
                <a:latin typeface="Times New Roman" pitchFamily="28" charset="0"/>
                <a:cs typeface="Times New Roman" pitchFamily="28" charset="0"/>
              </a:rPr>
              <a:t> TRUE</a:t>
            </a:r>
            <a:endParaRPr lang="en-US" sz="2000" b="1" dirty="0">
              <a:solidFill>
                <a:srgbClr val="FF0000"/>
              </a:solidFill>
              <a:latin typeface="Times New Roman" pitchFamily="2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66852" y="6474023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9.1.</a:t>
            </a:r>
            <a:r>
              <a:rPr lang="en-US" sz="1400" i="1" dirty="0" smtClean="0"/>
              <a:t>1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5525" y="2667000"/>
            <a:ext cx="8286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91281">
            <a:off x="7349704" y="2590800"/>
            <a:ext cx="1524000" cy="725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95321">
            <a:off x="4343400" y="2590800"/>
            <a:ext cx="1447800" cy="725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33400" y="685800"/>
            <a:ext cx="7772400" cy="2133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 ordered pair (</a:t>
            </a:r>
            <a:r>
              <a:rPr kumimoji="0" lang="en-US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x,y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is a solution if it makes the inequality true.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Determine if the following points are solutions to the inequality: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		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+ 2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≥ 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a) 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(0,0)	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b) 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(2,-1)		            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c) 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(0,2)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492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Linear Inequalities in Two Variables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85404" y="2514600"/>
            <a:ext cx="1537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3(0) + 2(0) </a:t>
            </a:r>
            <a:r>
              <a:rPr lang="en-US" b="1" dirty="0">
                <a:cs typeface="Arial" charset="0"/>
              </a:rPr>
              <a:t>≥ 2</a:t>
            </a:r>
          </a:p>
          <a:p>
            <a:r>
              <a:rPr lang="en-US" b="1" dirty="0">
                <a:cs typeface="Arial" charset="0"/>
              </a:rPr>
              <a:t>         0 ≥ 2</a:t>
            </a:r>
          </a:p>
          <a:p>
            <a:r>
              <a:rPr lang="en-US" b="1" dirty="0">
                <a:solidFill>
                  <a:srgbClr val="FF0000"/>
                </a:solidFill>
                <a:cs typeface="Arial" charset="0"/>
              </a:rPr>
              <a:t>Not a solution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72526" y="2474912"/>
            <a:ext cx="15648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3(2) + 2(-1) </a:t>
            </a:r>
            <a:r>
              <a:rPr lang="en-US" b="1" dirty="0">
                <a:cs typeface="Arial" charset="0"/>
              </a:rPr>
              <a:t>≥ 2</a:t>
            </a:r>
          </a:p>
          <a:p>
            <a:r>
              <a:rPr lang="en-US" b="1" dirty="0">
                <a:cs typeface="Arial" charset="0"/>
              </a:rPr>
              <a:t>        4 ≥ 2</a:t>
            </a:r>
          </a:p>
          <a:p>
            <a:r>
              <a:rPr lang="en-US" b="1" dirty="0">
                <a:solidFill>
                  <a:srgbClr val="FF0000"/>
                </a:solidFill>
                <a:cs typeface="Arial" charset="0"/>
              </a:rPr>
              <a:t>  Is a solution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019800" y="2438400"/>
            <a:ext cx="14943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3(0) + 2(2) </a:t>
            </a:r>
            <a:r>
              <a:rPr lang="en-US" b="1" dirty="0">
                <a:cs typeface="Arial" charset="0"/>
              </a:rPr>
              <a:t>≥ 2</a:t>
            </a:r>
          </a:p>
          <a:p>
            <a:r>
              <a:rPr lang="en-US" b="1" dirty="0">
                <a:cs typeface="Arial" charset="0"/>
              </a:rPr>
              <a:t>       4 ≥ 2</a:t>
            </a:r>
          </a:p>
          <a:p>
            <a:r>
              <a:rPr lang="en-US" b="1" dirty="0">
                <a:solidFill>
                  <a:srgbClr val="FF0000"/>
                </a:solidFill>
                <a:cs typeface="Arial" charset="0"/>
              </a:rPr>
              <a:t>  Is a solution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66852" y="6474023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9.1.</a:t>
            </a:r>
            <a:r>
              <a:rPr lang="en-US" sz="1400" i="1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boundary line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separates the Cartesian plane into two regions. The boundary line is the related linear equality.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4197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Linear Inequalities in Two Variables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281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When the inequality is written as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≤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≥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the points on the boundary line are solutions of the inequality and the line is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solid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124200"/>
            <a:ext cx="3352800" cy="280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>
          <a:xfrm flipV="1">
            <a:off x="2819400" y="2971800"/>
            <a:ext cx="2590800" cy="2438400"/>
          </a:xfrm>
          <a:prstGeom prst="line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447800" y="3200400"/>
            <a:ext cx="2667000" cy="914400"/>
            <a:chOff x="2667000" y="3505200"/>
            <a:chExt cx="3962400" cy="533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667000" y="4038600"/>
              <a:ext cx="3962400" cy="0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667000" y="3505200"/>
              <a:ext cx="0" cy="533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6324600" y="1600200"/>
            <a:ext cx="266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When the inequality is written as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&lt;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&gt;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the points on the boundary line are not solutions of the inequality and the line is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dashed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810000" y="3657600"/>
            <a:ext cx="2286000" cy="2286000"/>
          </a:xfrm>
          <a:prstGeom prst="line">
            <a:avLst/>
          </a:prstGeom>
          <a:ln w="57150">
            <a:solidFill>
              <a:srgbClr val="0070C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 flipH="1">
            <a:off x="5638800" y="3124200"/>
            <a:ext cx="2590800" cy="1143000"/>
            <a:chOff x="2667000" y="3505200"/>
            <a:chExt cx="3962400" cy="53340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2667000" y="4038600"/>
              <a:ext cx="3962400" cy="0"/>
            </a:xfrm>
            <a:prstGeom prst="line">
              <a:avLst/>
            </a:prstGeom>
            <a:ln w="3810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667000" y="3505200"/>
              <a:ext cx="0" cy="53340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8366852" y="6474023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9.1.</a:t>
            </a:r>
            <a:r>
              <a:rPr lang="en-US" sz="1400" i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062913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 b="1" dirty="0">
                <a:latin typeface="Arial" pitchFamily="34" charset="0"/>
                <a:cs typeface="Arial" pitchFamily="34" charset="0"/>
                <a:sym typeface="Symbol" pitchFamily="18" charset="2"/>
              </a:rPr>
              <a:t>The </a:t>
            </a:r>
            <a:r>
              <a:rPr lang="en-CA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solution </a:t>
            </a:r>
            <a:r>
              <a:rPr lang="en-CA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set</a:t>
            </a:r>
            <a:r>
              <a:rPr lang="en-CA" sz="2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en-CA" sz="2000" b="1" dirty="0">
                <a:latin typeface="Arial" pitchFamily="34" charset="0"/>
                <a:cs typeface="Arial" pitchFamily="34" charset="0"/>
                <a:sym typeface="Symbol" pitchFamily="18" charset="2"/>
              </a:rPr>
              <a:t>of a linear inequality in two variables is the set of all solutions</a:t>
            </a:r>
            <a:r>
              <a:rPr lang="en-CA" sz="2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.  The solution region is the set of all points in the Cartesian plane that satisfy an inequality.  </a:t>
            </a:r>
            <a:endParaRPr lang="en-US" sz="2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492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Linear Inequalities in Two Variables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971800"/>
            <a:ext cx="3276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1000" y="1905000"/>
            <a:ext cx="220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When the inequality is written as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&gt;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≥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the points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above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the boundary line are solutions of the inequality.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1981200"/>
            <a:ext cx="259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When the inequality is written as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&lt;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≤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the points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below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the boundary line are solutions of the inequality.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971800"/>
            <a:ext cx="3276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971800"/>
            <a:ext cx="3276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8366852" y="6474023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9.1.</a:t>
            </a:r>
            <a:r>
              <a:rPr lang="en-US" sz="1400" i="1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590800"/>
            <a:ext cx="37147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81000" y="609600"/>
            <a:ext cx="27432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 b="1" dirty="0">
                <a:latin typeface="Arial" pitchFamily="34" charset="0"/>
                <a:cs typeface="Arial" pitchFamily="34" charset="0"/>
              </a:rPr>
              <a:t>Graph: 3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– 5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&lt; 15. 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04800" y="1219200"/>
            <a:ext cx="4038600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Graph the related linear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equation.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– 5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= 15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276600"/>
            <a:ext cx="16658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3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– 5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15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– 5(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 = 15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3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15</a:t>
            </a: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            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5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590800" y="3275166"/>
            <a:ext cx="16658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3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– 5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15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3(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 – 5y = 15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–5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15 </a:t>
            </a: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            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–3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533400" y="2819400"/>
            <a:ext cx="2024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-intercept: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= 0 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438400" y="2819400"/>
            <a:ext cx="2024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-intercept: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0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85800" y="2133600"/>
            <a:ext cx="3762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Use intercepts to graph this line.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66800" y="76200"/>
            <a:ext cx="693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Graphing </a:t>
            </a:r>
            <a:r>
              <a:rPr lang="en-US" altLang="en-US" sz="2400" b="1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Linear Inequalities in Two Variables</a:t>
            </a:r>
            <a:endParaRPr lang="en-US" altLang="en-US" sz="26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52426" y="4132052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12148" y="461369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029200" y="3657600"/>
            <a:ext cx="3581400" cy="1828800"/>
          </a:xfrm>
          <a:prstGeom prst="line">
            <a:avLst/>
          </a:prstGeom>
          <a:ln w="38100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 rot="20077586">
            <a:off x="4791269" y="5205670"/>
            <a:ext cx="1447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5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15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572000" y="5943600"/>
            <a:ext cx="4544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Why is the boundary line a broken line?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66852" y="6474023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9.1.</a:t>
            </a:r>
            <a:r>
              <a:rPr lang="en-US" sz="1400" i="1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  <p:bldP spid="6" grpId="0"/>
      <p:bldP spid="7" grpId="0"/>
      <p:bldP spid="8" grpId="0"/>
      <p:bldP spid="11" grpId="0" animBg="1"/>
      <p:bldP spid="12" grpId="0" animBg="1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28" charset="0"/>
              </a:rPr>
              <a:t>Choose a test point that is not on the line. </a:t>
            </a:r>
            <a:endParaRPr lang="en-US" b="1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0" y="30777"/>
            <a:ext cx="586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Graphing </a:t>
            </a:r>
            <a:r>
              <a:rPr lang="en-US" altLang="en-US" sz="2000" b="1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Linear Inequalities in Two Variables</a:t>
            </a:r>
            <a:endParaRPr lang="en-US" altLang="en-US" sz="2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219200"/>
            <a:ext cx="37147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7095226" y="2760452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" name="Oval 7"/>
          <p:cNvSpPr/>
          <p:nvPr/>
        </p:nvSpPr>
        <p:spPr>
          <a:xfrm>
            <a:off x="6154948" y="324209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572000" y="2286000"/>
            <a:ext cx="3581400" cy="1828800"/>
          </a:xfrm>
          <a:prstGeom prst="line">
            <a:avLst/>
          </a:prstGeom>
          <a:ln w="38100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20077586">
            <a:off x="4321245" y="3834070"/>
            <a:ext cx="1473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– 5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15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144780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Choose (0, 0)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129070" y="2725948"/>
            <a:ext cx="135148" cy="13514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" name="TextBox 12"/>
          <p:cNvSpPr txBox="1"/>
          <p:nvPr/>
        </p:nvSpPr>
        <p:spPr>
          <a:xfrm>
            <a:off x="6187624" y="2480096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(0, 0)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381000" y="3505200"/>
            <a:ext cx="3352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If a true statement results, shade the half-plane containing the test point.  The points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above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the line of 3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– 5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= 15 satisfy the inequality 3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– 5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&lt; 15.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1905000"/>
            <a:ext cx="315041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3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– 5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&lt; 15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3(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 – 5(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 &lt; 15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0 – 0 &lt; 15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      0 &lt; 15      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TRUE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219200"/>
            <a:ext cx="37147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495800" y="609600"/>
            <a:ext cx="27432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000" b="1" dirty="0">
                <a:latin typeface="Arial" pitchFamily="34" charset="0"/>
                <a:cs typeface="Arial" pitchFamily="34" charset="0"/>
              </a:rPr>
              <a:t>Graph: 3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– 5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&lt; 15.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62400" y="4953000"/>
            <a:ext cx="243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Verify that a point within the solution region satisfies the inequality.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05600" y="4876800"/>
            <a:ext cx="2108269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3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– 5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&lt; 15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3(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–2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 – 5(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 &lt; 15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–6 – 30 &lt; 15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    –36 &lt; 15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TRUE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34200" y="4495800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Choose (–2, 6)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66852" y="6474023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9.1.</a:t>
            </a:r>
            <a:r>
              <a:rPr lang="en-US" sz="1400" i="1" dirty="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4" grpId="0"/>
      <p:bldP spid="15" grpId="0" build="p"/>
      <p:bldP spid="19" grpId="0"/>
      <p:bldP spid="20" grpId="0" build="p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36263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28800" y="457200"/>
            <a:ext cx="4495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Graph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the linear inequality 2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&gt; 2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2133600"/>
            <a:ext cx="5826125" cy="3752850"/>
          </a:xfrm>
          <a:prstGeom prst="rect">
            <a:avLst/>
          </a:prstGeom>
          <a:noFill/>
          <a:ln/>
        </p:spPr>
        <p:txBody>
          <a:bodyPr/>
          <a:lstStyle/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Graph the associated equation  2</a:t>
            </a: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+ </a:t>
            </a: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2 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Draw a dashed line since the inequality is &gt;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Test a point that is not on the boundary line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Choose (0, 0)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2</a:t>
            </a: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+ </a:t>
            </a: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&gt; 2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2(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+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&gt; 2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0 &gt; 2   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False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Shade the half-plane that contains solutions to the inequality</a:t>
            </a:r>
          </a:p>
          <a:p>
            <a:pPr marL="1143000" marR="0" lvl="2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test point is false.  Therefore shade the half-plane that does not contain the point  (0, 0)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4100" y="2681288"/>
            <a:ext cx="290512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446838" y="3043237"/>
            <a:ext cx="2271712" cy="2190750"/>
            <a:chOff x="4061" y="1605"/>
            <a:chExt cx="1431" cy="1380"/>
          </a:xfrm>
        </p:grpSpPr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5177" y="2281"/>
              <a:ext cx="155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6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5021" y="2281"/>
              <a:ext cx="155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865" y="2281"/>
              <a:ext cx="155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537" y="2281"/>
              <a:ext cx="155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-2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381" y="2281"/>
              <a:ext cx="155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-4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4225" y="2281"/>
              <a:ext cx="155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-6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4061" y="2281"/>
              <a:ext cx="155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-8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5337" y="2281"/>
              <a:ext cx="155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8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661" y="1763"/>
              <a:ext cx="155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6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661" y="1922"/>
              <a:ext cx="155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661" y="2081"/>
              <a:ext cx="155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625" y="2393"/>
              <a:ext cx="155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-2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4625" y="2551"/>
              <a:ext cx="155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-4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625" y="2710"/>
              <a:ext cx="155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-6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625" y="2869"/>
              <a:ext cx="155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-8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661" y="1605"/>
              <a:ext cx="155" cy="1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1200" b="1">
                  <a:latin typeface="Courier New" pitchFamily="49" charset="0"/>
                </a:rPr>
                <a:t>8</a:t>
              </a:r>
            </a:p>
          </p:txBody>
        </p:sp>
      </p:grpSp>
      <p:grpSp>
        <p:nvGrpSpPr>
          <p:cNvPr id="25" name="Group 23"/>
          <p:cNvGrpSpPr>
            <a:grpSpLocks/>
          </p:cNvGrpSpPr>
          <p:nvPr/>
        </p:nvGrpSpPr>
        <p:grpSpPr bwMode="auto">
          <a:xfrm>
            <a:off x="7346950" y="2163763"/>
            <a:ext cx="1720850" cy="1670050"/>
            <a:chOff x="4628" y="1356"/>
            <a:chExt cx="1084" cy="1052"/>
          </a:xfrm>
        </p:grpSpPr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5584" y="2296"/>
              <a:ext cx="128" cy="112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628" y="1356"/>
              <a:ext cx="128" cy="112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28" name="Line 30"/>
          <p:cNvSpPr>
            <a:spLocks noChangeShapeType="1"/>
          </p:cNvSpPr>
          <p:nvPr/>
        </p:nvSpPr>
        <p:spPr bwMode="auto">
          <a:xfrm rot="16200000" flipV="1">
            <a:off x="6446044" y="3496468"/>
            <a:ext cx="2522538" cy="12604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b="1"/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 rot="3787275">
            <a:off x="6815138" y="3247459"/>
            <a:ext cx="779462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0"/>
              </a:spcBef>
            </a:pPr>
            <a:r>
              <a:rPr lang="en-US" sz="1400" b="1" i="1">
                <a:latin typeface="Times New Roman" pitchFamily="28" charset="0"/>
              </a:rPr>
              <a:t>2x + y = 2</a:t>
            </a:r>
            <a:endParaRPr lang="en-US" sz="1400" b="1">
              <a:latin typeface="Times New Roman" pitchFamily="28" charset="0"/>
            </a:endParaRPr>
          </a:p>
        </p:txBody>
      </p:sp>
      <p:sp>
        <p:nvSpPr>
          <p:cNvPr id="30" name="Freeform 32" descr="Wide upward diagonal"/>
          <p:cNvSpPr>
            <a:spLocks/>
          </p:cNvSpPr>
          <p:nvPr/>
        </p:nvSpPr>
        <p:spPr bwMode="auto">
          <a:xfrm>
            <a:off x="7088188" y="2860675"/>
            <a:ext cx="1766887" cy="2527300"/>
          </a:xfrm>
          <a:custGeom>
            <a:avLst/>
            <a:gdLst/>
            <a:ahLst/>
            <a:cxnLst>
              <a:cxn ang="0">
                <a:pos x="1113" y="0"/>
              </a:cxn>
              <a:cxn ang="0">
                <a:pos x="0" y="3"/>
              </a:cxn>
              <a:cxn ang="0">
                <a:pos x="791" y="1592"/>
              </a:cxn>
              <a:cxn ang="0">
                <a:pos x="1111" y="1592"/>
              </a:cxn>
            </a:cxnLst>
            <a:rect l="0" t="0" r="r" b="b"/>
            <a:pathLst>
              <a:path w="1113" h="1592">
                <a:moveTo>
                  <a:pt x="1113" y="0"/>
                </a:moveTo>
                <a:lnTo>
                  <a:pt x="0" y="3"/>
                </a:lnTo>
                <a:lnTo>
                  <a:pt x="791" y="1592"/>
                </a:lnTo>
                <a:lnTo>
                  <a:pt x="1111" y="1592"/>
                </a:lnTo>
              </a:path>
            </a:pathLst>
          </a:custGeom>
          <a:pattFill prst="wdUpDiag">
            <a:fgClr>
              <a:srgbClr val="0000FF">
                <a:alpha val="39999"/>
              </a:srgbClr>
            </a:fgClr>
            <a:bgClr>
              <a:schemeClr val="bg1">
                <a:alpha val="39999"/>
              </a:schemeClr>
            </a:bgClr>
          </a:patt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 b="1"/>
          </a:p>
        </p:txBody>
      </p:sp>
      <p:sp>
        <p:nvSpPr>
          <p:cNvPr id="31" name="TextBox 30"/>
          <p:cNvSpPr txBox="1"/>
          <p:nvPr/>
        </p:nvSpPr>
        <p:spPr>
          <a:xfrm>
            <a:off x="8366852" y="6474023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9.1.</a:t>
            </a:r>
            <a:r>
              <a:rPr lang="en-US" sz="1400" i="1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uiExpand="1" build="p" bldLvl="2"/>
      <p:bldP spid="28" grpId="0" uiExpand="1" animBg="1"/>
      <p:bldP spid="29" grpId="0" uiExpand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04801" y="2286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latin typeface="Arial" pitchFamily="34" charset="0"/>
                <a:cs typeface="Arial" pitchFamily="34" charset="0"/>
              </a:rPr>
              <a:t>Write an inequality to represent the graph.</a:t>
            </a:r>
            <a:endParaRPr lang="en-US" alt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199"/>
            <a:ext cx="3810000" cy="3868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4800600" y="1828800"/>
            <a:ext cx="350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Write the equation in slope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-intercept form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800600" y="3962400"/>
            <a:ext cx="388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graph is shaded </a:t>
            </a:r>
            <a:r>
              <a:rPr lang="en-US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above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solid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boundary line.  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724400" y="914400"/>
            <a:ext cx="22204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-intercept: –3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slope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–2</a:t>
            </a:r>
            <a:endParaRPr lang="en-US" sz="2400" i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09600" y="5481935"/>
            <a:ext cx="746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Replace = with ≥ to write the inequality 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≥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–2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3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62600" y="2743200"/>
            <a:ext cx="1828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y = </a:t>
            </a:r>
            <a:r>
              <a:rPr lang="en-US" sz="2400" i="1" dirty="0" err="1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+ b     </a:t>
            </a:r>
          </a:p>
          <a:p>
            <a:pPr>
              <a:spcBef>
                <a:spcPct val="50000"/>
              </a:spcBef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y =</a:t>
            </a:r>
            <a:r>
              <a:rPr lang="en-US" sz="2400" i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–2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3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66852" y="6474023"/>
            <a:ext cx="548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9.1.</a:t>
            </a:r>
            <a:r>
              <a:rPr lang="en-US" sz="1400" i="1"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build="p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3071</TotalTime>
  <Words>1024</Words>
  <Application>Microsoft Office PowerPoint</Application>
  <PresentationFormat>On-screen Show (4:3)</PresentationFormat>
  <Paragraphs>156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MacKay</dc:creator>
  <cp:lastModifiedBy>Stephanie MacKay</cp:lastModifiedBy>
  <cp:revision>69</cp:revision>
  <dcterms:created xsi:type="dcterms:W3CDTF">2011-11-16T18:53:53Z</dcterms:created>
  <dcterms:modified xsi:type="dcterms:W3CDTF">2011-12-05T00:13:32Z</dcterms:modified>
</cp:coreProperties>
</file>