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56" r:id="rId3"/>
    <p:sldId id="265" r:id="rId4"/>
    <p:sldId id="261" r:id="rId5"/>
    <p:sldId id="262" r:id="rId6"/>
    <p:sldId id="263" r:id="rId7"/>
    <p:sldId id="264" r:id="rId8"/>
    <p:sldId id="260" r:id="rId9"/>
    <p:sldId id="267" r:id="rId10"/>
    <p:sldId id="268" r:id="rId11"/>
    <p:sldId id="269" r:id="rId12"/>
    <p:sldId id="257" r:id="rId13"/>
    <p:sldId id="270" r:id="rId14"/>
    <p:sldId id="266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71FA0-64AF-489F-AF86-DAFA7A41DB7F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30663-1E4F-4FCB-BA9F-3AA46D89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2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E30663-1E4F-4FCB-BA9F-3AA46D895AE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FE6E-8F19-46F1-B69F-C0B5B8EA6A48}" type="datetimeFigureOut">
              <a:rPr lang="en-US" smtClean="0"/>
              <a:t>12/4/2011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6CCF-6C2D-41FA-8B81-7F696D4CEF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6.png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jpeg"/><Relationship Id="rId5" Type="http://schemas.openxmlformats.org/officeDocument/2006/relationships/image" Target="../media/image28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24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png"/><Relationship Id="rId5" Type="http://schemas.openxmlformats.org/officeDocument/2006/relationships/image" Target="../media/image2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453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>
                <a:solidFill>
                  <a:srgbClr val="9BBB59">
                    <a:lumMod val="50000"/>
                  </a:srgbClr>
                </a:solidFill>
              </a:rPr>
              <a:t>Chapter 9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 Linear and Quadratic Inequalities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424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9.2 Quadratic Inequalities in One Variable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7" y="826532"/>
            <a:ext cx="2290626" cy="31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56" y="1143000"/>
            <a:ext cx="3974841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382" y="457200"/>
            <a:ext cx="343343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06" y="2805953"/>
            <a:ext cx="880005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81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457200"/>
            <a:ext cx="4591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inequality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≤ –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23334" y="1219200"/>
            <a:ext cx="6158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values of x between 3 and 7 satisfy the inequality.  The solution set is</a:t>
            </a: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667000" y="2133600"/>
          <a:ext cx="2173288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1282680" imgH="698400" progId="Equation.DSMT4">
                  <p:embed/>
                </p:oleObj>
              </mc:Choice>
              <mc:Fallback>
                <p:oleObj name="Equation" r:id="rId3" imgW="1282680" imgH="698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133600"/>
                        <a:ext cx="2173288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1219200" y="3733800"/>
            <a:ext cx="6019800" cy="1240835"/>
            <a:chOff x="1219200" y="3733800"/>
            <a:chExt cx="6019800" cy="1240835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219200" y="3810000"/>
              <a:ext cx="6019800" cy="1164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Oval 8"/>
            <p:cNvSpPr/>
            <p:nvPr/>
          </p:nvSpPr>
          <p:spPr>
            <a:xfrm>
              <a:off x="4783348" y="4114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txBody>
            <a:bodyPr rtlCol="0" anchor="ctr">
              <a:spAutoFit/>
            </a:bodyPr>
            <a:lstStyle/>
            <a:p>
              <a:pPr algn="ctr"/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819400" y="4114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txBody>
            <a:bodyPr rtlCol="0" anchor="ctr">
              <a:spAutoFit/>
            </a:bodyPr>
            <a:lstStyle/>
            <a:p>
              <a:pPr algn="ctr"/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2911418" y="4188874"/>
              <a:ext cx="1941630" cy="2126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429000" y="3733800"/>
              <a:ext cx="10663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 ≤ x ≤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9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752600" y="1066800"/>
          <a:ext cx="2509837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4" imgW="1358640" imgH="888840" progId="Equation.DSMT4">
                  <p:embed/>
                </p:oleObj>
              </mc:Choice>
              <mc:Fallback>
                <p:oleObj name="Equation" r:id="rId4" imgW="1358640" imgH="8888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066800"/>
                        <a:ext cx="2509837" cy="166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533400"/>
            <a:ext cx="44486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inequality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24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&gt;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/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572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981200" y="4572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3352800"/>
          <a:ext cx="807720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1981200"/>
                <a:gridCol w="1752600"/>
                <a:gridCol w="1676400"/>
              </a:tblGrid>
              <a:tr h="3928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Interval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&lt; –8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–8 &lt; 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&lt;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&gt;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28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Test Point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4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Substitution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+ 5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-10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) – 24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= 26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+ 5(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 – 24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= –24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600" baseline="30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+ 5(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 – 24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= 26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28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Is 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i="1" baseline="30000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sz="1800" i="1" baseline="0" dirty="0" smtClean="0">
                          <a:latin typeface="Arial" pitchFamily="34" charset="0"/>
                          <a:cs typeface="Arial" pitchFamily="34" charset="0"/>
                        </a:rPr>
                        <a:t> + </a:t>
                      </a:r>
                      <a:r>
                        <a:rPr lang="en-US" sz="1800" i="0" baseline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 – </a:t>
                      </a:r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24 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&gt; </a:t>
                      </a:r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0?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4495800" y="2133600"/>
            <a:ext cx="4591052" cy="914400"/>
            <a:chOff x="4495800" y="2209800"/>
            <a:chExt cx="4591052" cy="914400"/>
          </a:xfrm>
        </p:grpSpPr>
        <p:pic>
          <p:nvPicPr>
            <p:cNvPr id="24579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0" y="2514600"/>
              <a:ext cx="451485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Oval 21"/>
            <p:cNvSpPr/>
            <p:nvPr/>
          </p:nvSpPr>
          <p:spPr>
            <a:xfrm>
              <a:off x="7282130" y="2590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txBody>
            <a:bodyPr rtlCol="0" anchor="ctr">
              <a:spAutoFit/>
            </a:bodyPr>
            <a:lstStyle/>
            <a:p>
              <a:pPr algn="ctr"/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5377130" y="2599426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txBody>
            <a:bodyPr rtlCol="0" anchor="ctr">
              <a:spAutoFit/>
            </a:bodyPr>
            <a:lstStyle/>
            <a:p>
              <a:pPr algn="ctr"/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495800" y="2209800"/>
              <a:ext cx="819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&lt; –8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91200" y="2209800"/>
              <a:ext cx="12105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>
                  <a:latin typeface="Arial" pitchFamily="34" charset="0"/>
                  <a:cs typeface="Arial" pitchFamily="34" charset="0"/>
                </a:rPr>
                <a:t>–8 &lt; </a:t>
              </a:r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&lt; 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96200" y="2209800"/>
              <a:ext cx="6912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&gt; 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838200" y="5562600"/>
            <a:ext cx="2941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 set is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{x| x &lt; –8 or x &gt; 3, x </a:t>
            </a:r>
            <a:r>
              <a:rPr lang="en-US" sz="2000" dirty="0" smtClean="0">
                <a:latin typeface="Symbol" pitchFamily="18" charset="2"/>
                <a:cs typeface="Arial" pitchFamily="34" charset="0"/>
              </a:rPr>
              <a:t>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267200" y="5562600"/>
            <a:ext cx="4591052" cy="914400"/>
            <a:chOff x="4495800" y="2209800"/>
            <a:chExt cx="4591052" cy="914400"/>
          </a:xfrm>
        </p:grpSpPr>
        <p:pic>
          <p:nvPicPr>
            <p:cNvPr id="31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72000" y="2514600"/>
              <a:ext cx="4514852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Oval 31"/>
            <p:cNvSpPr/>
            <p:nvPr/>
          </p:nvSpPr>
          <p:spPr>
            <a:xfrm>
              <a:off x="7282130" y="2590800"/>
              <a:ext cx="152400" cy="152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rtlCol="0" anchor="ctr">
              <a:spAutoFit/>
            </a:bodyPr>
            <a:lstStyle/>
            <a:p>
              <a:pPr algn="ctr"/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377130" y="2599426"/>
              <a:ext cx="152400" cy="152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rtlCol="0" anchor="ctr">
              <a:spAutoFit/>
            </a:bodyPr>
            <a:lstStyle/>
            <a:p>
              <a:pPr algn="ctr"/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95800" y="2209800"/>
              <a:ext cx="819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&lt; –8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96200" y="2209800"/>
              <a:ext cx="6912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&gt; 3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8" name="Straight Connector 37"/>
          <p:cNvCxnSpPr>
            <a:stCxn id="33" idx="2"/>
          </p:cNvCxnSpPr>
          <p:nvPr/>
        </p:nvCxnSpPr>
        <p:spPr>
          <a:xfrm flipH="1" flipV="1">
            <a:off x="4343400" y="6019800"/>
            <a:ext cx="805130" cy="8626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2" idx="6"/>
          </p:cNvCxnSpPr>
          <p:nvPr/>
        </p:nvCxnSpPr>
        <p:spPr>
          <a:xfrm>
            <a:off x="7205930" y="6019800"/>
            <a:ext cx="170947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465494" y="65048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810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Sheila is going to rent a plot of public gardening land, and she can only afford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rent up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180 square feet. She wants the length of her garden to be 3 feet longer than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width.  What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possibilities does Sheila have for the width of her garden?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8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 the width of the garden.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Length is w + 3.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area is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+ 3)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1981200"/>
            <a:ext cx="2710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Possibilities for the width</a:t>
            </a:r>
          </a:p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+ 3) &lt; 180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8226" y="3106948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Solve the related equation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+ 3) = 180</a:t>
            </a:r>
            <a:endParaRPr lang="en-US" dirty="0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685799" y="3581400"/>
          <a:ext cx="2527663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1638000" imgH="888840" progId="Equation.DSMT4">
                  <p:embed/>
                </p:oleObj>
              </mc:Choice>
              <mc:Fallback>
                <p:oleObj name="Equation" r:id="rId3" imgW="1638000" imgH="8888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3581400"/>
                        <a:ext cx="2527663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5181600"/>
            <a:ext cx="7805811" cy="1133475"/>
            <a:chOff x="685800" y="5181600"/>
            <a:chExt cx="7805811" cy="1133475"/>
          </a:xfrm>
        </p:grpSpPr>
        <p:pic>
          <p:nvPicPr>
            <p:cNvPr id="16386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62000" y="5410200"/>
              <a:ext cx="7600950" cy="90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Oval 11"/>
            <p:cNvSpPr/>
            <p:nvPr/>
          </p:nvSpPr>
          <p:spPr>
            <a:xfrm>
              <a:off x="7519356" y="5647426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txBody>
            <a:bodyPr rtlCol="0" anchor="ctr">
              <a:spAutoFit/>
            </a:bodyPr>
            <a:lstStyle/>
            <a:p>
              <a:pPr algn="ctr"/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1600200" y="5638800"/>
              <a:ext cx="152400" cy="152400"/>
            </a:xfrm>
            <a:prstGeom prst="ellipse">
              <a:avLst/>
            </a:prstGeom>
            <a:solidFill>
              <a:srgbClr val="FF0000"/>
            </a:solidFill>
          </p:spPr>
          <p:txBody>
            <a:bodyPr rtlCol="0" anchor="ctr">
              <a:spAutoFit/>
            </a:bodyPr>
            <a:lstStyle/>
            <a:p>
              <a:pPr algn="ctr"/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5800" y="5181600"/>
              <a:ext cx="9092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&lt; –15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96200" y="5181600"/>
              <a:ext cx="7954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 &gt; 12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8600" y="5181600"/>
              <a:ext cx="132760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-15 &lt; </a:t>
              </a:r>
              <a:r>
                <a:rPr lang="en-US" sz="1600" i="1" dirty="0" smtClean="0">
                  <a:latin typeface="Arial" pitchFamily="34" charset="0"/>
                  <a:cs typeface="Arial" pitchFamily="34" charset="0"/>
                </a:rPr>
                <a:t>w </a:t>
              </a:r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&lt; 12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8465494" y="6504801"/>
            <a:ext cx="599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685800"/>
          <a:ext cx="8077200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1981200"/>
                <a:gridCol w="1752600"/>
                <a:gridCol w="1676400"/>
              </a:tblGrid>
              <a:tr h="3928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Interval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&lt; –15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–15 &lt; 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&lt; 12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&gt; 12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28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Test Point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4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Substitution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-20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-20 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+ 3)</a:t>
                      </a:r>
                    </a:p>
                    <a:p>
                      <a:pPr algn="ctr"/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= 26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 + 3)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= 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)(15</a:t>
                      </a:r>
                      <a:r>
                        <a:rPr lang="en-US" sz="16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+ 3)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Arial" pitchFamily="34" charset="0"/>
                          <a:cs typeface="Arial" pitchFamily="34" charset="0"/>
                        </a:rPr>
                        <a:t>= 270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28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Is 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w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i="1" dirty="0" smtClean="0">
                          <a:latin typeface="Arial" pitchFamily="34" charset="0"/>
                          <a:cs typeface="Arial" pitchFamily="34" charset="0"/>
                        </a:rPr>
                        <a:t>w </a:t>
                      </a:r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+ 3) &lt; 180</a:t>
                      </a:r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Yes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886200"/>
            <a:ext cx="441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In the context of the problem of Sheila’s garden plot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denotes a length and therefore must be positive, so the solution is 0  to 12 ft;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that is, if the width of Sheila’s garden plot is no more than 12 feet, then she will stay within her budget.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8956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 interval is –15 &lt;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12.  The maximum dimensions of the garden would be 12 ft x 15 ft.</a:t>
            </a:r>
          </a:p>
        </p:txBody>
      </p:sp>
      <p:sp>
        <p:nvSpPr>
          <p:cNvPr id="25604" name="AutoShape 4" descr="data:image/jpeg;base64,/9j/4AAQSkZJRgABAQAAAQABAAD/2wCEAAkGBhMSERUUExMWFRUWFhwaGRgYGBocGxoaHBodGBoaGxsbGyYeHB4lGx0aITIiIycpLCwtGh8xNTAqNSYrLCkBCQoKDgwOGg8PGi8kHx8sLCwsLSotLCwqKSksLCksLCwsLCwsLCwsLCwsKSwsKSwsKikpKSwsLCwsLCwsLiwsLP/AABEIALQA8AMBIgACEQEDEQH/xAAcAAACAgMBAQAAAAAAAAAAAAAEBQMGAAIHAQj/xABGEAACAQIEBAQDBgMGAwYHAAABAhEDIQAEEjEFIkFRBhNhcTKBkQcUI0Kh8FKxwRYzYnLR4RUk8TRDgqKywhdEU2Nzg5L/xAAaAQACAwEBAAAAAAAAAAAAAAACAwABBAUG/8QANREAAgIBAgMFBgUDBQAAAAAAAQIAEQMSIQQxQRMiUWFxMoGRocHwBSOx0fEUUuEzNEJTYv/aAAwDAQACEQMRAD8A34Rw3MUm/EpMiHVFQ3kMoChSpgXXcGTttiv59C1RiGBEm5nvsJvJ3+YxYBxTJ0Bqo/etJBGnUdLiebSwABIB+H16HEtDilJwzHKru7rLKqkQSSFmSQDHrN+mBPEANYEy1K/wrLgnXVYhKcNygyWVjuYO25CgnYWnHua4RWZSUQtaXRRzJYEi5IMCLr7YYUvEVIKCKCF9QKkkmDABYrrDKAbcptEid8a5nxwGUADyypGrSddMEEnUEiWk2Jnt6nFHiXJsLJQlUWsAfiWff9cSUy7NyjUbnv0uThhW8aVdZIjQwC6Gp0yAqm2mABe02g2sYGCKPi6izCctSpyNOpUVmCCIUK1lEA/CepNzsw8Q1Xp+clTXw47LUqDmB8udIszMCIHMD0LXiwnCfiFXVVJACybCZjr8RjV79bYt+X43TOusaFHUJLmBUgAwq6mNmIm625hbAfFcxk2AerlqiGszHUkUysKApVNTK4AN4gMQTvy4V/Ud72ZcrSViAYJuDMjcdj3m2CuHSQqIxBqtpJUmQCQujT1uAZkG49RiyVPDuQCvTBqPUUSwLgOsQYaAQouZOnffop8pZDh9Gq9TVVISwW+gMTFngEkDVy80jfti/wCpWuR+EkWUahoSic9ViAdIYAhhAh5VgS5+BheOo20HDQq1GrLqFMIsUzpUOwJAcnnbTsdEzt64fU3pNUU0qBCqAVqJUcsVH4YdVCnVLBoIBAja8EujwBTSLGpW0tqKKyh7kySe7wkQbLfq2kgeJHWSUp8u65in5FOoW1alQjVcGbEbgLEzcfLFiqZjNCQcvTOhQqhZcy3dtWokEGTvab2w6yvB1p5jzXqrqAYHlZQswWAl7wRuBMC4tgOjwisXWqRSbUXEagGYlZDBTbUATudQB9MT+oUyoOGcUWRoLENYiLkxtEhibD2GBMypp0o1cyc2kjUHZiSLGF0j16k2vg/OZGoqqVp1OXlkgljJLDSN59RtbvirVcwSxFQvDjYG5jlEyGJNyNpv1nFIdXKXPKudWpapN2EQFBALywPKPYbRMbYnzbU2haQCMWUDSYA1WIeTeJYWiT9cKK5IlWXSVJBDAgj3B2w64BkaDBXaqVMTpABYsrqZAG6gAkglTtvsXsAouSS5DgDLTanUbSbCQTEFvLFwJvE3noLQcNMrw2nSNWtWogaW0INJIty2G2oixk9++MpcQp66mloZOYs10hyIampBaTYE7CTv1WjjLLluRQXNRllwZGpARoDQLgMJv8WwnCiGbnJcl4h4hNQmPgKMWS4AMDTrMnXpEbRex3GA8lxPUmhQiEEABYEkrJkr0uSWvAGElfNQsBpmNS7iQbEEbx29R2sX4bqAO53cIdJ6Dudx1gdfniygAkho4U1OqrawygGDpIMnkABvO5No+GbTgWfOqKRIADzsOQW5bg3tte/XHn36q6nQhNpYgExrcBdRNgSZuf4ow14HwXV5xrcjAAAKoHNqYzJGlrkAAEXG1sCxIFtzl3F3CuHa3qVFUACwAMAAjYdTIgz88P8AM0nRGIPUhumokDV16ATaNp6nBzZNE5aVMUwJax+IwATYnsZ+Q9MAcRqkU21mNcaOhAMEkj62/pjMzljKiL7wIaoSJiYIBBNz/QT1w44dCU1QQSw1uxAmTBA72tHthJRpM72QMZJ59j1P1+uGGbzppABwRqQbCBsLTAJg/wBcW++wkIm2fzwUMq8hk36+ot1tEYDyNcldKrYtJYG5j+KAWAn+mAq+aZSVOocgEQdm2menacRcOp1KlRKVJC9RvhQTeIP5elrmw72w5EoS6nicerKoVXIWIjpAMxBkesbbYgzGe1BVUFQoPKGJUFjJ0gzpBtI6kYBUgg7Y91dcM0gcpdSad7XHp1MY9arP/U/z3OBXqxefl/vjXz/fFy6hFSp2/fyxJw7L+dXp0ln8R1W3SSNREjtJ9MQZLK1Kz6KSF30k6RvCiST6RecM/DlI0sxVLoVajTqKQRdSzLQYmdiodv2Rim2UmXU94jXT/ul8tJgrrZgSByuS1wSJ/ZxF/aKt/EIgrBUNKk6jINrmDYAWGNcwBocbxsfY2P0ned8LSxmRhaAEbygI5XjlXQANAAZmGlQCGYgmDuLdJ7m5viXL+IqiOaph6rk8zAMoERGgrYexAHbCGmY6x+98bCruP1tthmkSVHY45U7lpiQxnUFM00vcKpJEAwRFuuDl8QjVSlZVVh0WpoV9UkarkgKztdSI2gYrLPPSfnb/AHxhY3vPeYxWkSqjrM8bLgiAGaQzBjdTEAhQAY0m57mZw14d4gXy6mqqaTSIpimnlbXc6RqBnogEW3vipLYW2N7dtsbfeAREEiCYAG/vucUUBElS1/2mqUaQ8vMFwWtIZmlUVQC5UDcTY8wAJOCE8Y11J8yuKkiQ4RH51685BIttHWBilmqLWJ3nvPU+v9cZQr8wYFlI/MCfaxHz/ZwJxKeklS81OP5cpqrilWqhlhmE6tannYwCVWY8o/CAu5ABMoVKVWm9PQlCgW5XpqJJ0sxY6mHLYQNrxAkY57TzLgFQYWzWEXEx0m3pjZs01zMyIJ9BsYETAnpbAHHXIyqnRMjw3JoJpNUquUMGASbaiyhhpgMfkTG5vnGeC1KiQatHTcNUdo0tIbSpZZjRaDGwiMUmn4hq6UR4qUlECmwOmIi8QZgm4xNS40hdE8saEeVDGBYE6SxZh8Rux36+g6cgN3JUZ5/wRXbS1FqVRSYBDgDcwASAr7hZBNz0F8DL4UzNFFdcuahYwwQhrEKdJCzyzuYsYG2PW8VEBj5n4kKC9MKQVC8qgm6wWYnqSALDB/D+OOXQVDpppl2qfiSUM8qFVWNPMtlJsSb9CWvL1qTeH5Xgr5dC70anm1FVCVKOJE2CqgRSXKghrEbTzYY0q7imGqSQ5ViGXS35hLMwgkgCANthOKy/jBqhPlqEfy35/wAQgcp/KTYKswT1MkYacQ8ZCloQ1PMuQ1UWYXi6ywICwLRNydJthTFzzEqD0676tTBSwLENrBJB29bX3iIHtiDi1Mv5bAN8MxILfS5nb62w2yvisV20aHamFH4hpqRpCwxUNeCxChRt+uA8z4gyjaiaSMwUaQiGkx5fgRlmCLLDC+mxvgbYHlLipCaDAnmJQwYgjVvI6wPpP08z+fQOrsoMhTpIk/LeCBBtOG/37LjnalUohVumoKi0zOkEQCfcXN4JOE+foZaqo+7OVcqAqPtckaZixYmANrXnBqbNkSRdxHiXmmYE/wAUG1yf5EY61wfMU8pk8u65JaTVqKFmEAsdM8z6SSTZtLAb9YOOccE8N0nZjmi9KkhRYG7Mx5gCQY5QT0iRcYt/j37SShp0sstJ6TUwT8WzNFMCCAOQT1+IY14yvIQ1nIhftiNjf2xsRjGxck1Y40AxLpnpPtjDT9f64liXMpV2RgyMysOqkg3kG4PUfXFg8LXp592Yycuo1SZLNVViL3OoIxJ7D1xX2pEXj5k4b8FzapSzKX/EWnG0HSzBlv8A5wRHUbjAZDa1KkajV8xH1wvCGPmf2cMEtjw8PqPrZEqMiwWKpqCyPzRce+Fo1SRcVx7GGOX4LWq0zUpqroDBIZAQd9mYHEAyDzGiT2Uyf/LOGDIvjCqBkY904MfhzASyOoPUq0ewJWMT8K4BUzFQU6QJYiTNlUfxM3QdPcgYvWtXcq4tgY9g+uL1S+zeiLVc4QbnkpCIHq5nc7kAbYLPgjJhVVagepM876S97gASBAB+Ek99wQg8VjEq5zmPr+/pj0SOtsWDxBwCnSJFJxrX46XOdJG4BdVJjsR7ThCVI3H798OVwwsSTUE9z7frjcv8sazj0YKSYKm0zPv0x420dAcbYyP5YkkiD6Rt1nE65hgNImGuwkxb4Se+59pxGVxqEjrijvJUkV/kOpH7vjxXvuQQbd+9sR6Y/e3yxowPc++JUlQps46gEMQRMEbjVZr7gEdJ6dMRpUgjvMz/AFvvgdiY/d/fGfPp7YlSVC81nXccxLNtrZmJgbC52BwOGHyONZtjUnFgVJGx8Q1yoRqrMoXSAxmADIg7rBG4uRIJOD+GOtbNUyZCK2oSTISmJW5/yj64V8M4f5mpzAVPUX2tf0w6y9BaHMEDalgDWDGq9yv8rHBCWJW1Ajf99sSil6fyx6yL15j9PpGM0AdWX9/XCSZJrpHU/r/oMSCmvp+pwXksi1U6Vq0gegqton0DG0+kjDFvDtWjz5jKNUpKJZqdQaYix1pMD5YS2RQavf3X85LESPQ1EMCG25dsNaPhHNOwc0qlNWWQzIzJETY0g5v7YIWjw145szl53BKVV3ixIB+eGtPw9Qf/ALNnTNoDOVIF97j07AX74U+etuXqPryhBQ3UD1+6iat4UzSxFM1J/wDprVP/AKqa424NxN8nWlaUV1+PzQVgdBEBl6GdzHY4seT8I5mlVWp5jNoeQCzHUtpEgkSRqF9iAfTD6pkkrOlQqvn0VOkz8QIZdLCLoTJj8t95MqOcVvRHl9fKXkxMgBNV5EH9JWuB8YyeWNWsfOqZirBdGRNIadTGmQIUFmO/MBaCcS8N4fxPPBqi13pozEhTVdABcgKo/LAgHr9cOv8Ag2XzPI9GitdDJ0jSZXaQhgj4dSnoZ6g4J4j4kXKU6dIDVWKgLRpkmS3QWsCfSewi+MuXIxNIO8fHeh5S8ZxgEvufCJM14BdQWzefPlgS16hgepqNpB7W+VoMeS4zlqOWrNlcs60VdUNZ96zGbM28D+VQCFk4YU/DdXMkVOIVCBPJlqRI0z/EV6i2xm126YatwVDSFFGc0oAFF1psgUbALUSRG4OqxkzjZhw5Mi2e98APpcBrbkKlSfxCZWZAZtQJJ1KukcqaQQpPMLCTPscAVvElUkkVHE9NUgTuJN4tY26dsOc34EpuT5L1KekyVNNtAIMQIJIt6xb1gLcz4CzMTTC1Vt/dtBvcwKgUm0H9Ithz41QW3LzgkUIl4pmS+gzqhdNySwHQT1i8e+A1ygItIxZOFeH6NMn787UJFg9N1PvrKmnt6k+2LbwXwRw5pIrHMDYQ6iPX8O8+/wBOuA7ZEEq5y5ssT+Y/ODjX7p6KflGOt1Psyy7EGnVqpfY6X994P64Cr/ZYfy5gR/ipkH9GviDiElzlv3S/wx6gn+uI2y3+bvtOOmV/strCNFWkw9da/wDtM2wDm/szza7Kjifyv9DDAWwwcQnjJOe+X2b6g/74zyrbicXvI/Z1mneKoFFAJZ2KtIJjkCsZPvA9cO6fgjhyrzK7G96jsuqDBYBQoA62/XFPxSr5+klzkzUT6H2OMNI46hmvAmRcQvmUSZhg2sW7q7SRvcEe+KZxTw41B4YhgfhdGlWjeD0IgyD+ovg04hX2ElxCmXJaBH1/TG33cwTpkDr0H+vX6YJfIn+I/wA8eB9Eau/b+nXDtUq4uJvj1QJuYsbxPSdveB856YtOfzNc0CpyjqjKOZqDAW2cMUBUnqQRgTw54X+9uw1aFSNbAFo1SFVR+ZjB7AQST3EZgFJbapLk/C100FCrzm+43nce1vpgnKIWYAAkMZN94NvS0ziyr4Jy9NIFauIEAkUztYkCFgXEjV88Vxv+WrMjMrC0OLpDev5W6Qbg/LFYeIx5TSmFe0sa+F8siDVCkXk60BGm4sWjf3kdYuPmPClFRzPTWmF/vQ0EzaymwIFoK9rmScCpleL5dUYJUqU3AKuCrrDCVmTKmIMHacK6uTzFWsz5ylmGREZ2IEWF7NBRR3I7YxacqsQW+e/uH8xjOxFbQpOI5em+nJZc1qzRDuuo/wD66QFunNYYKrcPfUtXiWYHKdQy45yR20jkUHa0+4wVluMZZqXl5at9yJ3Y0wQ3+Z9RJ76pxrwvwCKza6ucR1JuaUuzepcnlAtvJvt3zdoAba18yCW/Ye6JAs77esGy3FyzGnw7h6QbuvlCoWH+IkQqz0LHpGCc1k4tmeERNppI6gm83QkfucMeI8dSi60KCBaYuoHKJ03dhcMepmNvXCzIfaJWovHK6hrgggMoHaYEmb9DG84Mo1Wo+Zs++/3hd0yDLVMr/wBznczlibw3OkkT3DetyZF8OqZ4gqCqlfLZmluHeENrTLgR1/MRhn4g8YZI0xU8unUaqghSitUYWOlpEKNQEi8kCJtiv53KV8z+NxKr92y4MilOlm7CLkW6mW7Bd8ZwWbdxXruT6UATBYC9oRwrj5zzELSWnVRWirLsmsLyoTphW3KlyQNPWcb+FKlLKl/vQ8rNn43qnnOqCQDsFut55pJmMBZzxTXrEpkKfk0g06lULJN+2kTGw5j17YypxXOQPPoUMwswC6KfzBfiG0k6fecaGQlNIWvfv9+U0DhsrLqVTUunDq6s7FTScG4ZapdpIEqE0jSIAi9usEk43FJyxZmiSIiT+vz/AOuOe1DlDOvJVsuVsXoMzBTANwSR1+lvZlwdXdj9y4kXaCfLrqdWkevNa4vEYZiz5MA8vMfUXFFXx7EV6y2/8P1GC1TQukhbaZEzp7knf/U4XeIPFFHKIadJR5zD4f4ZuGqCI9dOE+b8bZjKVDTzKUHYAHlaLesbG3UT1i4wFneO8MzLk5ijURzEsrbiOoVhf1KmcA+TLmYHKO7/AOf5gkkwSh4yztRl01yrBIChVAqEmANABlyT1AEC2N/vup1GYyWXdqhTS/ltRYlmABDUxc3BgCYviyeHctw1CTRdXe8GoQHWbHSGCj2PpvizZilJXqgYE6lDGwMSY55JEmxtN8C2bEpoCvkYXdqIMnwinVTXlM5mkTYDUXSR2WsCSNhYwMbZs8Uy41U61LMIASS6ClpAvJlwpHrNsEcazv3WhNCgTpEKtOm2hADcuU26nsSLxil8K4Nm82KtRqliVYq7H8TU0WE6B8JM3AIAtgMQ1969ul84CqTyl1peJs6oBfKCqI3y1Vag/wD5mfpjxftGy4MVlq5du1Wmw/1H8sJKfgZKYT8arSJuzoQxCjllhIAGokAoGFj8o1q8SpINNZcwkkBCwYnSDqEOAWIPKQJMm074NsNGiK9bH62IZxN0j/inGTXUNknWsNJDJTZRUHNIdATB6i5UixBnFEz/AImqpy1UdG0gfjKdQEBTp8y0236ydpMnZPjOXr1kpVsnTSrOnXSbyWWJJnSQLYs2Y4FmkUrRzC1qexpZpdQIP5dYnpPxL19cXa4zTD79d/pF7jac7zHHna7EzEDsojTCiJUbnfc7HDTwlxJKtUpm6iHLU0LMKjW1fDTCgHUWkmNN4U/ONanDqjxXyfkMp5jSap5ZMwdSAg6Z7dD64Z8D42K2cpjLZNFoUiDUfy11CFOiTEICwWwlj3xpNVsvxqQyzZnwZkNP92U/xeY4+uo7/wBMSUeGUcqCaFNE2ioENRySOXmaNR3sG7YG/wCMU3htSkLLBpOmRpksQJIBYnSQQSOsYrnGuJVzQ1VKFWKx8tVdhpOowDAMrrMRqAi++MmjI+xMlRnW8OVM3VBzOeatTERQC+VqJkwyq5ERe3M17rhFxDxRQyurLUMj5Sg8+osjlogEi5NifiY7/WwU+Ipl6dOk5iolNFe5EvC7tH8RmZvvgKnxTLZzOUadVC/OVVtUREwsjmdCRN++wnBLd0wsD3fpK9ZSc94hZiQhKJ0QdAAB6jpGH/2eZyo9eonlqVKzVqG8JNlZSdLyRAkSCxMxi+5/wbkax56Cqf8A7Z0fyt9cCZPwHTyxc0KjksACHA2DTAZQCCdpvhpy42QqBRkO4lQq8fzWZ0pQGikmlVZjrZR8IgmTMCYW8RfbE+XOcogBcyKt1hWUsTqYjf4hYTt1jBvDsmKaqNYJAEACL2Uf4YJvBn+WJa9GpTpkUHZKrMpJPXSPh0kHuZvv3vgWVTtQ9/7z0h4DEibLqPma+/nBV4TRqAvnMrQy4gnWlUpUY9ToUj6m/phTw/gZq1/N4aXK0HQ1DWZQIYseUjS7LpViVIntviy5Z6vlFs+Muqid1DN9GkLboAWiLYH8L5ulVzwp5OMupUvWcg6aqLAYeUW0gwxh4BHtYr4ZiWIP62o+M89vqIlN8RB6Fd6LtJU73AdSdQO5Nwet5nthSrX/ANtzi+cZ8IZqvGupQYqWVZkE0wTpJYjmt6WM36YrGb8O5qlY5apfYomsHoIZJ/XGnHmQirFyh4RpwjgxzLUmyitTqUY80moAukygrKxurTMiOx3Bw44BS4g1VqWYYIiNDCuiOzf/AI1PxA255036kRgLhXBq2RK161fyTH91Tcl2G+loGkjaQZA7zsbxLjuUzwTz/NQ05CsIkaisyRIIkbEDr3wjJkRl0gX51dSzVRhxCuKNXQmUalTF/NVDpYzIAFM6QCerb4JALATcKIF5FoY6hJEGxsLe8YVZDI10/wCx8QR9uSpvM9wTv7AWwZW41mqSk5vJK6i5q0WBierANI3AkxhK5K2G/vo/A1Onwv4h2a6HBPn1+cNp0GqSAoFrz+ViAYIW+52sdzN8J+O+KaWUVqWV0+YTz1ABvMm99TSTHRZ6nAHiLx1qpinQBpoVgk2Y2iJkwI3O562wf4I8JhQuarDXU+KlTBB0CJDETHmdgSNNjv8ACTbLry7DoPGK4ri2z7cl8PH1hHAeEU6GUNbP0aJOrzE1oTVGqCA5JgkmCFIteew1/tDnc0alSll0qUUP926K7mwvBuSQZsNtpG4HGKOdz1XSaXkqpladVigaxvO7sY+IWHoLm95bhXk0gq6CqKoAYMdNyYFvhAsAZiFkHYZOJzhKLUWPToBAx4Awt5zupxLIuYrZHymBIPlMyEEWuloI6i8YZ8L4XTKmpk87XogG4qDWgJM6SIXrbri45yjRqavMoowVdIZgr6ZBGlZFhcTEWPpih8R495ekAKi80AGwCyigAGQPTexucOwZDlGwI9TY+cRlRV9kx7944iiToy+cQzdDpYyb2Om0SCADsceUfGCUY+8ZWtlo/wABKDbZli0Ae0YqGS4wa1RaZq+UKkKX5uU6hDWYEiYvIt0xdOFZfM5dQ2bz+lQfhGlhY7Go43vcKDvvhrDsWsbHysH5WPlFbgXDcpxnLV4NKvRcyDBYjaBIQtIjpF5i4vLJq480r+Hr0jlldei4Eymorc2mOgjFL4x4mymYcU6OTXM1nNiU0kkT/D+IR1kkC++F/DvA+bdS7+XSbSAqPqZiemrSDp+pPphxz5ivffT61/MLUZaeNeLsrQY1WCPVvemqze5BqRA6TucL6ec4jnJKAZKl0ZlbW/sTzbdQANoN8CeD+EnKu/3ymqvrApkhWEFQ0oxJHxbkCRAki023i9IlCfMqU1X4tCA6gbRYawJIuDt9cZhoVwnj15/KAecAy3hjKoVaqqVswqw9R5ZnIuWZWYjpA1TAETgdshkaAZgfu8xUJRigBKgAqo5SI6QRI9Dhy2SprJBUsQLje20H6+2AeLcFo5pWV19RUSx2jpY26dfTHaPBrkXZjfv+FRmm4s4hwfXFYFmI5hXy6qHJmZqUZKVdpJWGPYda5V8P5qo/n0K1PMFSCCpCuLkiUeNNwbTYi22HPAeH5vLqNdMhdQ1NqBDLcAld1JJH0F7xhtSFLMEGDQzDBWLKRrsZgz8d5BBg7xjnOMuE0REm12M5bnszUV9NWmyOB8JQqQPnuPUT1+ZnhzjYy9da3lhyAYBkQSIkdNUTvb2x0HNUgR5WcXUjAKKqhgrEvsPzI0weg23xUOOeC3y0umqpSB30wyf5wLD/ADCx6xtg0zI/dba/nLu50zhXGKeZpB6ZkfmWYKnfSw6H5R2ODwe0x2xxfhHEny9RaiE6huAfiXqp7g7emOwZfMa1VtJXWoMMLiwN7R3+mEZMfZnygiVCgUdQabgjULyWESZAIM7Tbaw23wDxfxLTy5Ipw9WN5BC77kbbmwkxv6VnNeF85lZZJq0iLvQJYFWuNWkSJF7jA/CaT060vly7KrMtNkMSsMWII6LJmCAYthx4Y9TY8OVze+fOy6GY1GWV4Zm8+3mVGKU4nzHWFjr5aWn3sO57sTxTK5FSmVUVKhEPWaCfaYgxHwrC95nGyeMstXXTmEYKRzCSVa87rzfysD7Y9y3hrIVnVqdVisSaZZXBEQQQwDCO8kA3vtjMznllBA8By95H8TIPA7RLkMjnM9UNSlzMu9RmC37COaNrqIEiY62KseKZQS6l6YF3UCqoFrsQNViD0gQSYGL7w6tTWCbVAGCyNIJIExvp1FQIFhYCYuR5Q1+YdLORYokMYYSpeYYCVhTElZjoMT8WGNaRQ6TSEQjac34Z4VzOcrFs3qppJEVDDORuqgHUqgX5RciPXFvp+A8hpUCiIKpLLUaToJiCtpb87Aidr9HozVOmW06JaWgEamgRIkgNAF+0R6YrniLxKlBeaSCYVBAZgJvFtIHr9LYX2+bIaTbyG0tmVBUW1eA5LI1GraqhUWUOwYA3MoIktFgWJI39cVl+NLn81ToVfNWi506KXO0xZjNjB3IFhNuuFuc4hmM/XFNOZjOlZAVRuT2gCJY3sO4GLrwnhmX4ZQLsdTtAd+r9RTpr0WfW8SdgB0R+RTZO855CZzsbPOC1/s9yVCi5rVqhAP8AekqsDYKFGoGfWSYtpjEH9l9VQ1MlnlYnoSVaYj4k7md1HvhBxbjD52qS76EAMCfSyrMAsbAn+mLB/ZenTpios+YvNKyRKsrWWZI0gj/xXtszTlrvvuelCprThMrprm7cf4nlBNekWRYmpAYCTBOumZE927jAnGPtNdk5ECNG7HVG/wAICjbu1sXmtlUq6qdWGRjDL0Kk91ItEXGElf7Nco702y7kAVFJDN5itpYakI+JT09OowHD48WS2ZRY8JmUagYn4PVzRotWzJb8TSKfmM0BDzF/LX4Q1gCIJHbrUuJ1gekEGFIYwQAJIVj2IHyx0Pj2Xq16YNItUD8rIp5pZhDi4mIKm4OljHXHLs6rK7U2HMhKlT0IOkiBtBG3+uNPDnWL5eQixvNab81pPWb/ADn54tPAwM7mHOaqVXVNKhVm5bVAMXA5QIUSett6vlwCY1KOUm5iSBMD1PbF68H00zmulVVEqigoFVIUwjLZqchXIH5viA1XvIc63t9iFV7R5xXM/ccufuuWXTcEqLLFgzgEtUF9ySJ3IxRsxx3N5iopFQkgygnQhKjUFULaTb67jcdJydJqKFajBdAWWEqhBWNSsxkjXIOraYPqFmPDq3alTRgDrAkDmAtA+H1AMTpUTbHPQriYhxv4maOFx4mYrmNffjCMnxDWArizX1XBFyNJMyGXaenffEmXLZYIoZnQCJMzM9zPQ9bGOmIXyhF2B63MG0bEg/raes2weKWpLkXWJF9wJ9LEki3bCmCruORi+J4fsjsbB5GbrSVuaJ99wYuLie1vTExW8hZLbdDtyqOv7OFNA+VW0fxTDflYgknS5JlheUN1A6i+HCgbDV67ht9wZBtvHoRjSOIy43AvnEWRzkb6iuxmNpAERe/aDeMBcR4S1Rw45TpAIBuQYYFBsDPU9OnYvg/hsoz1Hq1WBTSlMsVX4BLGSSWL3kWUlviicD+IvC1Z1qtQLGo7UtAFQqAqISSST+Zj/wCUXx0Mnb5EpiIZBIhBy+kAc1xNzDR0kRBwto0amWnUS9KQFmdSmLgncmxMR1AGC8p4SzFGjTCQKgrJ5zlyytTC85VWEk2AAgGSdhfDPiVELQC1GA1KVI1c2toBCsBJIEnVvIB6HHObg2xgkmxF6YPl3R4ICEnqEF/nG89P5YngyZPoYA/kQcV4K1F5kaD8KgCNIJgC/wAQECxiPU2dUaupQLG8LIB9I6n1xnB084M5HwTxe+XVkOopp5RqjT3APRT1G1vfDrK+OwGNOorUWAIdT0EDlYESJ7EX64pdOiUOu5IKHVOnTcNuJiD1/Q4vPCsrSzy0fNpvWelWq+bpVhIqR5etxoYi0gC9hcQcdzJ+HI3ebnHaAYI3hXJ5ga6D+UTf8NgVHvTJt9RhVnfBWbp8yBa6/wCD4/SUPN9J2wbxXwcaOpqFXXUOYKU6SlA4URv+IWJGrdSQFEtEmBcv4qzVHWjjUabQ08wXpGpJWDa89TGMzYM+P2TqHn+8lMINlvFGZoMVZnU9VqAnrc6XFvf1xYOF/aJE66YJMSUOkkbXBMdPTBGU8X0K+lKqFpIhHUVBJ6LY3PYAYj494WyApmoS1ACZ0NrBMTARupg7EDGJ+xY6cuMgn76SrXqKjHO/aJTNMsiszno4t0gsQdtrC5+U4owNbO5gInM9Q36ADcsf4VUA29Plhznvs1zdMCGp1UcB1h4JBuOVhax9RJ3wV4a8D5wa6oDUT5bKgiXZo1qNI2UlQLkT6zfVi4fHisJ7UPTvtzj7hvCaWRoOVDVCBLsFl6hEwAATpUH8vTckkTijZvP1c7Va4GkGTfSg9TPXqSZse0AnI/aBmKbDUS0csOIYEG8sOaQRF+tsWDL+NqFYRmE2gg3a/cMAGEW6k9tsY1TLhYu66iev+IWHSj6sgsTXgXCVSmAFRywV7XJAY6TEEQp7C/WSLOgtMiNUi4JvIJMkEaepK2M7KJIGNKNPK1WlGWQR8LyRDBlIUzckR6z3xJ90qAMZ1W5VMoT2FwIJhRufSATJjiEY7mvXadwcbgfkarodvv4yPPZ9qSK9MIFRgtRQLqpkljFgoC7gdxGHtPOaJJi8FvU2XfTdjZfoMLOG06pKGojqdAZiQRED4dNwD8MwTsegACbx3x56K01pnS5YPI3UIeW0Rdu4O2Ft3syqnPqRORxQTtBo67mT+LclmspWavlh5tI3YBCxQDeRNxJJ1AW2NoOKlxyqKwWpVyD06hUTUWkyqx07ldHcSCOnfF48GeNnzbNTqUwromo1E/MNQWCn5SSdxY9hjbxL4jegaS0lLVKzNC806QDsFM37+mNWfJ2eQKo3PnUQwF7TlSMoJCpzdtLTPaInDHLcLzhIqLQrIBzK+h1IP8QtII72xaf/AIi12B5VXvIqAr0luabSPiHUe+BH8S5usVVdf4hCKVXSJYW5oJv79cV2+Qf8R7zf7Qhjc8hC814lauGy+bHlpUAVmRSroV0kNDErBIvbqcQJ4LqjnyubpvG3xIx/8SFlmfb5YjbwNmy58xWJNwaZVwDedXMGNrzbtiep9nmepqXQqWWTCkqxsNOk+txcg+mM7cShO2QfSG2B6uapnOKZf40eooF4iqO0kpzXkb/PE2U+0hiSlZLjcK5BBnqrbdbfy6beH6PETU5yadJCAWqBSSLSKe+okGZB033m2LFxdab6KbhHasfLQOAbm0z8ULvynsBeMUShbSVBJ/tMzMKNGJeD+IkqZ2rTQHy64DgEX85RzlAZhnTrvInvNxqwrAEiTJgnc+k9TOKFS8CZzLVEem1Oq6uCNLwTG+pXA3EixO+H/izgDZkIqVdGjVysGZTq/wAQM273FzjVxWHHpUMYbChvHuXo6adRQ7S2oqthzMQQS7E6mFx8zABwRlxmNdMOhCmoI5QSFFOCzaW0o0za45vTHPqPBuJURy16bXgDWSIsJOsDbeInGUvH+ay7FMxRZYuY1JqjqD8BHrt6WwePMwFCm9Dv84sGdJZA4BJKFwdGo76heVLbbfl7++F3FssHqyQS6A2gvudMb7k6bhfynCTIfaFQcy1UqREeYpvubFd/03w/o+JRUAKeWwFxabbWg6hEsPWeg3ac+NlpwRLJFbwGvQBlWJibiTuCDYgz0HvMYDpuVszBioGpgukE7ggGdIj3wfVIMgTcn5nqQAdt+g9sB16pXS0grZQSx6sAPkSTtsYxzlAa0ixvtOMsl2JIJKA/Cv6ST+n6YZ8H4gaNZXUEKdJIBSGAIO5U6iGhgANx2bCsVGAU23gwTJHSTb9jEkb3a1SBdjEm63I37xMQMeroMNo+dToU2rq606oINQ6y4GgssF7tlw1WwAKgKoDGSbYj4tVpLQrCpmXZW1Kz1GqKtapzJphUQVACrcqkooky2KxwLis02yjFEptUUAKhZ6is0tSbQdRWSCALm9oMC3O5dGYPyOWWmya6Xk0YCrSSgwhW+IH0m18Zc7LhBL8oRNCAN4MyqvqpKabUioB81gduY1E5tTlWJaGSBojSSRiLi/EaGWoClV/5hgl1qBWZz8JYk2WbkbxNsaeI/FCUdQCU9bEnQBCgmDqcepM9z1nFY4RwGrnP+YrOgoln1HzQtR9PxKoAYr0vEAHpjjtq4ptbbKOXiYr2jcc57xoW0Ll0LBEltQk+WqnYbqqgap6XPQHEuV8eAMAwemQbxPLsZIs0n/TDuhxlEK01KUS6U6VJUpNW0qbj8RjpdQPMuAVIYnYXGzWYTMmq5pUqiatCsVptVqPfTDKGKM8PHLBC9ZBws4E/t997wqUzyrQyeek1ER3NjUU6KkkA3KxqP+YMbH2wszv2b0yP+WzBUkWSqJHydBN97pbvibMeGKNVHNFUpVgOlQrTQAIyvUQx5RZTpUS0l35eW0DcHz1K9OvTqrNytQaVTo7FoAWSRAJmAeowKnIm6vt4N+8YEYeyblfzvhjOZcc1Isv8Sc4mbSUuD7jHuQ8XV6RjW2kESrGRY3XuJGHSeMK9AJ59FkDA6SwamzBQJgG5F7n1ti0VclRzNPVWpKzlQeYDWLFgpcNINxuTHXFvnofnICD1EAkjZhEeT+0MGz0+szTbc977Wtb+WKt4i4ocxmHe8TpWf4VECfXFvzn2WioA2UqiSASlQ2UxJUOBaDNmmY3whfwNnFqLTOXfUxgNEpJMAl1kAepjGzh+HxIdaQwgG4lt8A5Dysn5kDVXedweRbICOhmTHWQcacS4U1fiFNqlAtl6dOFJCupdv4lLGFF7lTtsce+OVfKZfLrRZ0SmPLIHUFVCmY7qR7tio0/HVdBPmBrkDUBuIPp3FumMubh8r5C69dpO8rWBOp0eHUyy6qdMsCOZIO0QNTDUQtwLHpcTpxi04d6i04OmDygMw2HMCNbGJhyQvzxzOn49rzurWFjT3na3ckiO8iMFVPH2YABIQbwfK7WaPWxkehxzz+G5rju3fwnQMuoRViFMg6ZHLyqSDAiSZLQGEgRG4yklOmpCKIkk6zaSZJMsR+zbtzLM+OMxzQ2meqqAfYHcYA+8ZrNNyLVrQYsGYC1wfyqet+nvg0/DW5sYDZch61LzxrxlSpCEIqNHT4FH5b9fYb+mOe5vidSvVDNLtqEDqTMBQB32AHe2GmS8EZqtdwKYt8Zvc3hEDGw7xi4+HvC2Xyp8wE1KgkB3tpEQdKLZT0liTfcY2ocPDCxu0Rar6w3w7lM3SoEVqxqbAI8s1MQbMxBJJAggEhYO+K3438Q6R5NMDUT+IRva5UQd9p+nfFvqG6lGCqJkHa+kAggWIiAIIJIsLEU/xtwoOqtSoaqhcDzKaERJAAdS1ybCSIG/UYDG4y5QzwAQTvE1DjWZWmH1kLIQB7kk82oagZUww1A9xGHWS8bvBFRCZiYO9r2aR27k4cU8vSctSKaaFNhNPenqNxpVySQAxggrDGxIwLW8IZZ1ZOSnVca5oMT5aKdGrQWiCZJAj0NhjQy4WNNtG9mG5SB63Dq45qSU2neGRvmacCTv1uRjQ+DKf/y2ZdO4LBwBH+Ah5grvP+gmf8HE1WXL1FhKSlxWYowfSWsGGoaoJ/hExJ6DZ3w3msu48tTWJWdVCTBAllYbiJ9ZG3bEGEjuox9OcHsyOUbJR4nR+FlrL6ENbp8YBm3ed8JeIeIsyHqK5emXiUOqxgXGoSASJtbtg7w74nZUd6rPUAqJTVQVLSVLG7XmyiJgdemLNxXgNKuZqgsyjQGDkQBJgRY3k3wIPZt+Yo9QIrkd5yCk4I7ziVkQiIAvMjv88RZKgBBZlSRpkmL/ABTJkAkWtt63xHVzBCgkrMbJ0jaRsD+zG2OkNSezGwqhUFMrpJVlOoMCQ099QxbW8YVqlDUA1SqoIYm+kQfxe+1rWEScUihQEhmMmLDp/ucFtVYA6SRaDG8He1p9sZcyjIRq3qDVxh4Tyv3nNBqhR1BJYVmkPYgkKSDUbUVAAI5jeMW2lS8ykoZUTK0BJpadVRnDsSuoDzKcQRqPRjANyE+TpgcPYpRdlZkZayHVzIZHnUp5IlhB6GRJIwLV8TyzLWq/AQQC5ZLAh9DSSJ5WWOpmRM4DUWPdHKaHQ8uksOR4nSrVNRrrma7zCldDUqU86CoSUViCLnofilrr83WopqT7qopmsTUGiAk6SKS1FlhZSWMg/lgBbw5NqdcpRqUqq0XIVlopEgEvqKxYfmd4M+WplQLMOB51szSejSp1KOWCavMeIrOoXR59QpDGF1csFRNjAJI3z6RBWpXU4rUzD+WmsmS5pUAGQ6VBLAbsSBPmMSffY2LMZkBqDFKtOuFZjTKEOxW1GlTKoAQ9hZeUA7dJE4R93FPNqUNSkINYs0KzlifLplUWoFFS5MGxFrYb+IOL1Ms6+aHd2kq5BXyVh0lKgWBUIaADOkEA3vimKsdhCJsbQTO57729ShUFCoaiAGmxqM1KooiRqp0wBO3OImebYzcHypooR+Z21vPNzMAAC5AFgNwNySAcI+G8EZhTIqkK3xUi6NU8sTqZSoCmVC7i8sSTGnFhz/EBSpvUYruYBuuq5C9bSB9N9scvN/1p18L5ws52UdZ7w3xfTp500HDMDpQMtyr31SANTBiVEjaJxeM5UKoWA2vftufSZx885fiDip5oZg86gwMEH0PSNrY6l4Y8QVczlG82NQqBA4BGpQNTFvykgkCQBJ3GOqy9hgsdBLvStRw3FnZSKh3FiRAmZt0PzxC+bpwWdV0iTdVMxvAi52mcL83mNOZpoE5NDM5HcqVp6rGQWkz/AJZ6Y0oUXqLJAPWBOoyTMWuYtFtxItiuHLMqsw+sWD4yF85R5NVFGd5YjykJO5DGLzpkkNsN8Svk6JVaRy6aDAsIFyBplbsNQ23+WGX3UIssqF4Oo2uxs0TvIN/4rTienVAILGdmvsIIPa/NpPT9MdB10iwbJ6QzK5xnwZQrBfLCZdp5iqAhhsARqF5Fo35vkTmf+TyiABqi0gq2AA/zRsL3O5ki9pxrxrOVkdHpkeQr00qKqFmKu5LEmLLpOoze4sojDfM5IVFem4BVwytYXBEGCALzcGNx6Y4HEDJjYLkPdv4e/wDzEtd7ygVvGNUlhTABIJhQWMCO9pMH6emF2e4nmMxTMs7grqEkBYsSVUQGMG+kGLziwHg65errfSy0kREJVklnLgsApgAFlLAzJJnYnEqUdTFG0liCzQm6O/M06fw5UtJE3JHSMa1GMbqJ2cfA4yBvKyOKZii4cOdFMKAwOoKrCRy/lJXuLT0mMXTI+IyWYMNMGJ5YN46WmBcHob9MaJy0yWRVOsKugFANCcqtCk+YovEEenxQszWTSq1TyiKdTQsVjKghxpQ2e0qHHYG5mbRwj8xAzfhw06ga+/EfWWOoFcIabAFA3lFWIVdVzp0WAsL3I1kwQSDBm6gDvr5ajUyIN9ZA+JtAZlHwiVsYAIE2rb8YqZar5ZKCI5WK7AOfjXaTtGozHNtNkyHE6VVApJXXfQSbyJEX3g9MKIOIeInLIZDTQ6nmHdJSpyl1RnVhpWF5wp1fGPhGgkmZnoBsxNMVQrsjvGpA2hAhI5mVrzoYA1J6dN8bPkNIYqdm1AKArTN+UCHIG2mGt1FiHm660F/E8walGgUg0qQrioxZg1yCoJsOlhMljALWDGqwI/zJOE8JFWqGZYWkylVamgeUU6WZ1YrVVvi1D63w4ZSCSRIvtM9f39cQcFpqKAKsG1mQQuifdehG3KAO2PeLVtNCo0yQpA63Ngb++CztqyVE5N2nIGukmSbSJidxO1sLK2TmSqwL29P62/lgx6pJJ6E/uRjdKgje9/1k7+htjeGIhA1Fyq6AMZiY+l+mCKOZBjpgtH8waIk3Ht3v0tgLM5A+aQCBylvTlWSBHU7D3wJAbnJzlm8NcZFJwtSTTJFtRgGQdpgAwJJGHed8MJmPiqtp8xdCE6iKY1NVRWJga2gKQfigRBJxzijnCOuLJwvxcyKEIDAWuYMRG43tjFlw5FbVj5wtbrt0ljzvBKdHOfhLSaizD85REpk+XoLlhLaWJKyTzKNpGGmby1Q1gh8ylSWkStasyvp+IWpAAodRKbSw2k3IvC+JGvTDOikFpCsqutuoD29J3t1xJxmk1cHyqgy7MAGdEjUFgohZGDhQfRjsIgYz/wBTbaXFStSsKJmcRoZSsoRay6QFCk03FXUw11PLJfynqOoaSRykrM2w2/tPUNQVFoNXQ0gGAIYqpJ1KyICVUXLaoBFNAJIM1LgXhupRWtVqIsKhNLQS58wAlNKhwSux1MAZgdLtvEPD85Wqo6fdS6AgHlAqFirF2TyyDqAWzHYKJknDdag0G2H6+sLSFoyfhCFdZZdCjloqNRAQ6SXTzAWGtuUdISAIAOEXj7OkCnTk3ktIvIt39T9Ti4Z+uWYsW1EzJaALdSNptYGAATttjk/Fc551Z36EnSOyiwA9IjCuFXtcxfoIpe81yKknRRJJgCNybCPckY63lcstBEoqAq01CnuXkmpc7y8+/QbYpP2f8LWpmfMbbLqKoFrvqApqZ6TLWvydpxcvPIDFFDMACYMzNr27d5641ca5LpiX1lud5Nl8qTmXe10CTO41Bp3mSRHoF9sM/NBfuSB1IsGiCfS97YXIgQKZIAAGkwZgbx06nvjVc2NRPRSLxcjePlf2047COQK6RguTcQyrNTAp1LnmhtjABjV05gYkRcDbAzU3bVp1XKg9BOkEtveSRI2374OqZsaYBmQTO4tBv89psb9MbUX5ea0TB9zOk3v1v7YWuQuQwWQG95V/FTVfuTByrFnUEoGabkGeTt17GAZth9wpm8mkWmfLQSxI1lVClgJvJ1T/AFxKGAQSC0QSog7iBBnUCLH3O4wUKJK8oDREEEjrBkDrAAkbXxl43hhkTbaC62Io4jlEqldDqrq0jlV9p5YJuPToYiMIxkzVZ2DmmtV9AZ1BXy0Ys2mSQBvIP51mYFrC1MjUh2HL/wBOu0Em5tE4W8UySxqsqll1aYEEs2qo02YNIUj/ABT0vysDlT2Zm3geIH+m/LpNHq6ZMsZYrKGSCIGln6NpgEz+Zj2wFQzHxkMSUvtpVTAKyVHOzAxAhoAjufc7mC5UFlPl1bAvF1IbYNpEetjBO8TgzSFXnluTqghqggficgNSLDmAMaNxF9M9CCK5wmqtKtT01grBodXHxSQSdAidJgtc3m46BBm+FvQ0lKrMpqlEOnytUkKDDTK7ARYH2EuJqFm8sioVFmYiFJXQsMgFXUSwMsALKbiRgyn50r5VSaS6QGqyNaqxEaZlrSQSLEiJk4LVXOcji0xm9vv76Rjwh1FMAVWqkbtYGdoEWA7A4PauQZBmep1Az0gA3j6g3v0U8MySpLFi7n4n2iTYBCbQABcn5YZKTte4vEj9++OcwprUzhXUky6gKFFlG2wPc9L39tsJfEdfUVpC8HU17+g7bGcGZ7jK0xaGY9Ae1r9flhZl0LMWYyTucb+GxsW1NCUdZzSuswPb+mBqxva0z+uPcZjfCnuXMNPWP9v5YPqVQE1FEZl1kEi9wove8XjtJ74zGYW8oc5f38BZXMUqQ0tSKqnNTa58xiDq1hgYCiLWvjk+ZTQ7qLgMRfrDECfpjMZjHwORm1BjdR3SNOEcVqo6qrkKXWRNrkD+uL3wzPMwMgWVTab6jB3NtrRGMxmJxiLV1EuIbQczYlfh+EkfFviYuYYTPIW941WPpyi2MxmOYBvFCKPFlU08qwUmCVW5m39fn2xRKYxmMx2OAH5fvj8fKXvwAYoV4t+PTEjeBTcx9f5nD4Z9lp1AIuRcidobra5ufbHuMxlz/wC5PugP7UB4pVYKjajJqETbb6egPywVQohlUEfEzMfU6G/2xmMxsQmx6y73E1oZcItTTP8Aeadz+VbH3t7emHKUgpIUQNTDr0/c/M48xmOg2x90ZIsuA1NnIEgTHS0Rb6fQYIo1TqYbSf8A2g4zGYtuQhQSpULOwJ+GSL/598aZX+8tYhgARuLxPv1x7jMef4n2wZnPOI803k1KtJAAtJQV6G7wZYQbwD73xFSoiairyEhVNRY1kBgouwIFmNwBeDvjMZjQPZuemy7YrH3tGNXLpSrcijURpLm7EKYFz9cEK5K6jJNtye8d8ZjMYm3FmeaJJ5yShN7mxP8A6f8AbCfi3E31FQYAOwnuPX/bGYzGjAATIsDyolpOH2UTGYzHXSMn/9k="/>
          <p:cNvSpPr>
            <a:spLocks noChangeAspect="1" noChangeArrowheads="1"/>
          </p:cNvSpPr>
          <p:nvPr/>
        </p:nvSpPr>
        <p:spPr bwMode="auto">
          <a:xfrm>
            <a:off x="63500" y="-831850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AutoShape 6" descr="data:image/jpeg;base64,/9j/4AAQSkZJRgABAQAAAQABAAD/2wCEAAkGBhMSERUUExMWFRUWFhwaGRgYGBocGxoaHBodGBoaGxsbGyYeHB4lGx0aITIiIycpLCwtGh8xNTAqNSYrLCkBCQoKDgwOGg8PGi8kHx8sLCwsLSotLCwqKSksLCksLCwsLCwsLCwsLCwsKSwsKSwsKikpKSwsLCwsLCwsLiwsLP/AABEIALQA8AMBIgACEQEDEQH/xAAcAAACAgMBAQAAAAAAAAAAAAAEBQMGAAIHAQj/xABGEAACAQIEBAQDBgMGAwYHAAABAhEDIQAEEjEFIkFRBhNhcTKBkQcUI0Kh8FKxwRYzYnLR4RUk8TRDgqKywhdEU2Nzg5L/xAAaAQACAwEBAAAAAAAAAAAAAAACAwABBAUG/8QANREAAgIBAgMFBgUDBQAAAAAAAQIAEQMSIQQxQRMiUWFxMoGRocHwBSOx0fEUUuEzNEJTYv/aAAwDAQACEQMRAD8A34Rw3MUm/EpMiHVFQ3kMoChSpgXXcGTttiv59C1RiGBEm5nvsJvJ3+YxYBxTJ0Bqo/etJBGnUdLiebSwABIB+H16HEtDilJwzHKru7rLKqkQSSFmSQDHrN+mBPEANYEy1K/wrLgnXVYhKcNygyWVjuYO25CgnYWnHua4RWZSUQtaXRRzJYEi5IMCLr7YYUvEVIKCKCF9QKkkmDABYrrDKAbcptEid8a5nxwGUADyypGrSddMEEnUEiWk2Jnt6nFHiXJsLJQlUWsAfiWff9cSUy7NyjUbnv0uThhW8aVdZIjQwC6Gp0yAqm2mABe02g2sYGCKPi6izCctSpyNOpUVmCCIUK1lEA/CepNzsw8Q1Xp+clTXw47LUqDmB8udIszMCIHMD0LXiwnCfiFXVVJACybCZjr8RjV79bYt+X43TOusaFHUJLmBUgAwq6mNmIm625hbAfFcxk2AerlqiGszHUkUysKApVNTK4AN4gMQTvy4V/Ud72ZcrSViAYJuDMjcdj3m2CuHSQqIxBqtpJUmQCQujT1uAZkG49RiyVPDuQCvTBqPUUSwLgOsQYaAQouZOnffop8pZDh9Gq9TVVISwW+gMTFngEkDVy80jfti/wCpWuR+EkWUahoSic9ViAdIYAhhAh5VgS5+BheOo20HDQq1GrLqFMIsUzpUOwJAcnnbTsdEzt64fU3pNUU0qBCqAVqJUcsVH4YdVCnVLBoIBAja8EujwBTSLGpW0tqKKyh7kySe7wkQbLfq2kgeJHWSUp8u65in5FOoW1alQjVcGbEbgLEzcfLFiqZjNCQcvTOhQqhZcy3dtWokEGTvab2w6yvB1p5jzXqrqAYHlZQswWAl7wRuBMC4tgOjwisXWqRSbUXEagGYlZDBTbUATudQB9MT+oUyoOGcUWRoLENYiLkxtEhibD2GBMypp0o1cyc2kjUHZiSLGF0j16k2vg/OZGoqqVp1OXlkgljJLDSN59RtbvirVcwSxFQvDjYG5jlEyGJNyNpv1nFIdXKXPKudWpapN2EQFBALywPKPYbRMbYnzbU2haQCMWUDSYA1WIeTeJYWiT9cKK5IlWXSVJBDAgj3B2w64BkaDBXaqVMTpABYsrqZAG6gAkglTtvsXsAouSS5DgDLTanUbSbCQTEFvLFwJvE3noLQcNMrw2nSNWtWogaW0INJIty2G2oixk9++MpcQp66mloZOYs10hyIampBaTYE7CTv1WjjLLluRQXNRllwZGpARoDQLgMJv8WwnCiGbnJcl4h4hNQmPgKMWS4AMDTrMnXpEbRex3GA8lxPUmhQiEEABYEkrJkr0uSWvAGElfNQsBpmNS7iQbEEbx29R2sX4bqAO53cIdJ6Dudx1gdfniygAkho4U1OqrawygGDpIMnkABvO5No+GbTgWfOqKRIADzsOQW5bg3tte/XHn36q6nQhNpYgExrcBdRNgSZuf4ow14HwXV5xrcjAAAKoHNqYzJGlrkAAEXG1sCxIFtzl3F3CuHa3qVFUACwAMAAjYdTIgz88P8AM0nRGIPUhumokDV16ATaNp6nBzZNE5aVMUwJax+IwATYnsZ+Q9MAcRqkU21mNcaOhAMEkj62/pjMzljKiL7wIaoSJiYIBBNz/QT1w44dCU1QQSw1uxAmTBA72tHthJRpM72QMZJ59j1P1+uGGbzppABwRqQbCBsLTAJg/wBcW++wkIm2fzwUMq8hk36+ot1tEYDyNcldKrYtJYG5j+KAWAn+mAq+aZSVOocgEQdm2menacRcOp1KlRKVJC9RvhQTeIP5elrmw72w5EoS6nicerKoVXIWIjpAMxBkesbbYgzGe1BVUFQoPKGJUFjJ0gzpBtI6kYBUgg7Y91dcM0gcpdSad7XHp1MY9arP/U/z3OBXqxefl/vjXz/fFy6hFSp2/fyxJw7L+dXp0ln8R1W3SSNREjtJ9MQZLK1Kz6KSF30k6RvCiST6RecM/DlI0sxVLoVajTqKQRdSzLQYmdiodv2Rim2UmXU94jXT/ul8tJgrrZgSByuS1wSJ/ZxF/aKt/EIgrBUNKk6jINrmDYAWGNcwBocbxsfY2P0ned8LSxmRhaAEbygI5XjlXQANAAZmGlQCGYgmDuLdJ7m5viXL+IqiOaph6rk8zAMoERGgrYexAHbCGmY6x+98bCruP1tthmkSVHY45U7lpiQxnUFM00vcKpJEAwRFuuDl8QjVSlZVVh0WpoV9UkarkgKztdSI2gYrLPPSfnb/AHxhY3vPeYxWkSqjrM8bLgiAGaQzBjdTEAhQAY0m57mZw14d4gXy6mqqaTSIpimnlbXc6RqBnogEW3vipLYW2N7dtsbfeAREEiCYAG/vucUUBElS1/2mqUaQ8vMFwWtIZmlUVQC5UDcTY8wAJOCE8Y11J8yuKkiQ4RH51685BIttHWBilmqLWJ3nvPU+v9cZQr8wYFlI/MCfaxHz/ZwJxKeklS81OP5cpqrilWqhlhmE6tannYwCVWY8o/CAu5ABMoVKVWm9PQlCgW5XpqJJ0sxY6mHLYQNrxAkY57TzLgFQYWzWEXEx0m3pjZs01zMyIJ9BsYETAnpbAHHXIyqnRMjw3JoJpNUquUMGASbaiyhhpgMfkTG5vnGeC1KiQatHTcNUdo0tIbSpZZjRaDGwiMUmn4hq6UR4qUlECmwOmIi8QZgm4xNS40hdE8saEeVDGBYE6SxZh8Rux36+g6cgN3JUZ5/wRXbS1FqVRSYBDgDcwASAr7hZBNz0F8DL4UzNFFdcuahYwwQhrEKdJCzyzuYsYG2PW8VEBj5n4kKC9MKQVC8qgm6wWYnqSALDB/D+OOXQVDpppl2qfiSUM8qFVWNPMtlJsSb9CWvL1qTeH5Xgr5dC70anm1FVCVKOJE2CqgRSXKghrEbTzYY0q7imGqSQ5ViGXS35hLMwgkgCANthOKy/jBqhPlqEfy35/wAQgcp/KTYKswT1MkYacQ8ZCloQ1PMuQ1UWYXi6ywICwLRNydJthTFzzEqD0676tTBSwLENrBJB29bX3iIHtiDi1Mv5bAN8MxILfS5nb62w2yvisV20aHamFH4hpqRpCwxUNeCxChRt+uA8z4gyjaiaSMwUaQiGkx5fgRlmCLLDC+mxvgbYHlLipCaDAnmJQwYgjVvI6wPpP08z+fQOrsoMhTpIk/LeCBBtOG/37LjnalUohVumoKi0zOkEQCfcXN4JOE+foZaqo+7OVcqAqPtckaZixYmANrXnBqbNkSRdxHiXmmYE/wAUG1yf5EY61wfMU8pk8u65JaTVqKFmEAsdM8z6SSTZtLAb9YOOccE8N0nZjmi9KkhRYG7Mx5gCQY5QT0iRcYt/j37SShp0sstJ6TUwT8WzNFMCCAOQT1+IY14yvIQ1nIhftiNjf2xsRjGxck1Y40AxLpnpPtjDT9f64liXMpV2RgyMysOqkg3kG4PUfXFg8LXp592Yycuo1SZLNVViL3OoIxJ7D1xX2pEXj5k4b8FzapSzKX/EWnG0HSzBlv8A5wRHUbjAZDa1KkajV8xH1wvCGPmf2cMEtjw8PqPrZEqMiwWKpqCyPzRce+Fo1SRcVx7GGOX4LWq0zUpqroDBIZAQd9mYHEAyDzGiT2Uyf/LOGDIvjCqBkY904MfhzASyOoPUq0ewJWMT8K4BUzFQU6QJYiTNlUfxM3QdPcgYvWtXcq4tgY9g+uL1S+zeiLVc4QbnkpCIHq5nc7kAbYLPgjJhVVagepM876S97gASBAB+Ek99wQg8VjEq5zmPr+/pj0SOtsWDxBwCnSJFJxrX46XOdJG4BdVJjsR7ThCVI3H798OVwwsSTUE9z7frjcv8sazj0YKSYKm0zPv0x420dAcbYyP5YkkiD6Rt1nE65hgNImGuwkxb4Se+59pxGVxqEjrijvJUkV/kOpH7vjxXvuQQbd+9sR6Y/e3yxowPc++JUlQps46gEMQRMEbjVZr7gEdJ6dMRpUgjvMz/AFvvgdiY/d/fGfPp7YlSVC81nXccxLNtrZmJgbC52BwOGHyONZtjUnFgVJGx8Q1yoRqrMoXSAxmADIg7rBG4uRIJOD+GOtbNUyZCK2oSTISmJW5/yj64V8M4f5mpzAVPUX2tf0w6y9BaHMEDalgDWDGq9yv8rHBCWJW1Ajf99sSil6fyx6yL15j9PpGM0AdWX9/XCSZJrpHU/r/oMSCmvp+pwXksi1U6Vq0gegqton0DG0+kjDFvDtWjz5jKNUpKJZqdQaYix1pMD5YS2RQavf3X85LESPQ1EMCG25dsNaPhHNOwc0qlNWWQzIzJETY0g5v7YIWjw145szl53BKVV3ixIB+eGtPw9Qf/ALNnTNoDOVIF97j07AX74U+etuXqPryhBQ3UD1+6iat4UzSxFM1J/wDprVP/AKqa424NxN8nWlaUV1+PzQVgdBEBl6GdzHY4seT8I5mlVWp5jNoeQCzHUtpEgkSRqF9iAfTD6pkkrOlQqvn0VOkz8QIZdLCLoTJj8t95MqOcVvRHl9fKXkxMgBNV5EH9JWuB8YyeWNWsfOqZirBdGRNIadTGmQIUFmO/MBaCcS8N4fxPPBqi13pozEhTVdABcgKo/LAgHr9cOv8Ag2XzPI9GitdDJ0jSZXaQhgj4dSnoZ6g4J4j4kXKU6dIDVWKgLRpkmS3QWsCfSewi+MuXIxNIO8fHeh5S8ZxgEvufCJM14BdQWzefPlgS16hgepqNpB7W+VoMeS4zlqOWrNlcs60VdUNZ96zGbM28D+VQCFk4YU/DdXMkVOIVCBPJlqRI0z/EV6i2xm126YatwVDSFFGc0oAFF1psgUbALUSRG4OqxkzjZhw5Mi2e98APpcBrbkKlSfxCZWZAZtQJJ1KukcqaQQpPMLCTPscAVvElUkkVHE9NUgTuJN4tY26dsOc34EpuT5L1KekyVNNtAIMQIJIt6xb1gLcz4CzMTTC1Vt/dtBvcwKgUm0H9Ithz41QW3LzgkUIl4pmS+gzqhdNySwHQT1i8e+A1ygItIxZOFeH6NMn787UJFg9N1PvrKmnt6k+2LbwXwRw5pIrHMDYQ6iPX8O8+/wBOuA7ZEEq5y5ssT+Y/ODjX7p6KflGOt1Psyy7EGnVqpfY6X994P64Cr/ZYfy5gR/ipkH9GviDiElzlv3S/wx6gn+uI2y3+bvtOOmV/strCNFWkw9da/wDtM2wDm/szza7Kjifyv9DDAWwwcQnjJOe+X2b6g/74zyrbicXvI/Z1mneKoFFAJZ2KtIJjkCsZPvA9cO6fgjhyrzK7G96jsuqDBYBQoA62/XFPxSr5+klzkzUT6H2OMNI46hmvAmRcQvmUSZhg2sW7q7SRvcEe+KZxTw41B4YhgfhdGlWjeD0IgyD+ovg04hX2ElxCmXJaBH1/TG33cwTpkDr0H+vX6YJfIn+I/wA8eB9Eau/b+nXDtUq4uJvj1QJuYsbxPSdveB856YtOfzNc0CpyjqjKOZqDAW2cMUBUnqQRgTw54X+9uw1aFSNbAFo1SFVR+ZjB7AQST3EZgFJbapLk/C100FCrzm+43nce1vpgnKIWYAAkMZN94NvS0ziyr4Jy9NIFauIEAkUztYkCFgXEjV88Vxv+WrMjMrC0OLpDev5W6Qbg/LFYeIx5TSmFe0sa+F8siDVCkXk60BGm4sWjf3kdYuPmPClFRzPTWmF/vQ0EzaymwIFoK9rmScCpleL5dUYJUqU3AKuCrrDCVmTKmIMHacK6uTzFWsz5ylmGREZ2IEWF7NBRR3I7YxacqsQW+e/uH8xjOxFbQpOI5em+nJZc1qzRDuuo/wD66QFunNYYKrcPfUtXiWYHKdQy45yR20jkUHa0+4wVluMZZqXl5at9yJ3Y0wQ3+Z9RJ76pxrwvwCKza6ucR1JuaUuzepcnlAtvJvt3zdoAba18yCW/Ye6JAs77esGy3FyzGnw7h6QbuvlCoWH+IkQqz0LHpGCc1k4tmeERNppI6gm83QkfucMeI8dSi60KCBaYuoHKJ03dhcMepmNvXCzIfaJWovHK6hrgggMoHaYEmb9DG84Mo1Wo+Zs++/3hd0yDLVMr/wBznczlibw3OkkT3DetyZF8OqZ4gqCqlfLZmluHeENrTLgR1/MRhn4g8YZI0xU8unUaqghSitUYWOlpEKNQEi8kCJtiv53KV8z+NxKr92y4MilOlm7CLkW6mW7Bd8ZwWbdxXruT6UATBYC9oRwrj5zzELSWnVRWirLsmsLyoTphW3KlyQNPWcb+FKlLKl/vQ8rNn43qnnOqCQDsFut55pJmMBZzxTXrEpkKfk0g06lULJN+2kTGw5j17YypxXOQPPoUMwswC6KfzBfiG0k6fecaGQlNIWvfv9+U0DhsrLqVTUunDq6s7FTScG4ZapdpIEqE0jSIAi9usEk43FJyxZmiSIiT+vz/AOuOe1DlDOvJVsuVsXoMzBTANwSR1+lvZlwdXdj9y4kXaCfLrqdWkevNa4vEYZiz5MA8vMfUXFFXx7EV6y2/8P1GC1TQukhbaZEzp7knf/U4XeIPFFHKIadJR5zD4f4ZuGqCI9dOE+b8bZjKVDTzKUHYAHlaLesbG3UT1i4wFneO8MzLk5ijURzEsrbiOoVhf1KmcA+TLmYHKO7/AOf5gkkwSh4yztRl01yrBIChVAqEmANABlyT1AEC2N/vup1GYyWXdqhTS/ltRYlmABDUxc3BgCYviyeHctw1CTRdXe8GoQHWbHSGCj2PpvizZilJXqgYE6lDGwMSY55JEmxtN8C2bEpoCvkYXdqIMnwinVTXlM5mkTYDUXSR2WsCSNhYwMbZs8Uy41U61LMIASS6ClpAvJlwpHrNsEcazv3WhNCgTpEKtOm2hADcuU26nsSLxil8K4Nm82KtRqliVYq7H8TU0WE6B8JM3AIAtgMQ1969ul84CqTyl1peJs6oBfKCqI3y1Vag/wD5mfpjxftGy4MVlq5du1Wmw/1H8sJKfgZKYT8arSJuzoQxCjllhIAGokAoGFj8o1q8SpINNZcwkkBCwYnSDqEOAWIPKQJMm074NsNGiK9bH62IZxN0j/inGTXUNknWsNJDJTZRUHNIdATB6i5UixBnFEz/AImqpy1UdG0gfjKdQEBTp8y0236ydpMnZPjOXr1kpVsnTSrOnXSbyWWJJnSQLYs2Y4FmkUrRzC1qexpZpdQIP5dYnpPxL19cXa4zTD79d/pF7jac7zHHna7EzEDsojTCiJUbnfc7HDTwlxJKtUpm6iHLU0LMKjW1fDTCgHUWkmNN4U/ONanDqjxXyfkMp5jSap5ZMwdSAg6Z7dD64Z8D42K2cpjLZNFoUiDUfy11CFOiTEICwWwlj3xpNVsvxqQyzZnwZkNP92U/xeY4+uo7/wBMSUeGUcqCaFNE2ioENRySOXmaNR3sG7YG/wCMU3htSkLLBpOmRpksQJIBYnSQQSOsYrnGuJVzQ1VKFWKx8tVdhpOowDAMrrMRqAi++MmjI+xMlRnW8OVM3VBzOeatTERQC+VqJkwyq5ERe3M17rhFxDxRQyurLUMj5Sg8+osjlogEi5NifiY7/WwU+Ipl6dOk5iolNFe5EvC7tH8RmZvvgKnxTLZzOUadVC/OVVtUREwsjmdCRN++wnBLd0wsD3fpK9ZSc94hZiQhKJ0QdAAB6jpGH/2eZyo9eonlqVKzVqG8JNlZSdLyRAkSCxMxi+5/wbkax56Cqf8A7Z0fyt9cCZPwHTyxc0KjksACHA2DTAZQCCdpvhpy42QqBRkO4lQq8fzWZ0pQGikmlVZjrZR8IgmTMCYW8RfbE+XOcogBcyKt1hWUsTqYjf4hYTt1jBvDsmKaqNYJAEACL2Uf4YJvBn+WJa9GpTpkUHZKrMpJPXSPh0kHuZvv3vgWVTtQ9/7z0h4DEibLqPma+/nBV4TRqAvnMrQy4gnWlUpUY9ToUj6m/phTw/gZq1/N4aXK0HQ1DWZQIYseUjS7LpViVIntviy5Z6vlFs+Muqid1DN9GkLboAWiLYH8L5ulVzwp5OMupUvWcg6aqLAYeUW0gwxh4BHtYr4ZiWIP62o+M89vqIlN8RB6Fd6LtJU73AdSdQO5Nwet5nthSrX/ANtzi+cZ8IZqvGupQYqWVZkE0wTpJYjmt6WM36YrGb8O5qlY5apfYomsHoIZJ/XGnHmQirFyh4RpwjgxzLUmyitTqUY80moAukygrKxurTMiOx3Bw44BS4g1VqWYYIiNDCuiOzf/AI1PxA255036kRgLhXBq2RK161fyTH91Tcl2G+loGkjaQZA7zsbxLjuUzwTz/NQ05CsIkaisyRIIkbEDr3wjJkRl0gX51dSzVRhxCuKNXQmUalTF/NVDpYzIAFM6QCerb4JALATcKIF5FoY6hJEGxsLe8YVZDI10/wCx8QR9uSpvM9wTv7AWwZW41mqSk5vJK6i5q0WBierANI3AkxhK5K2G/vo/A1Onwv4h2a6HBPn1+cNp0GqSAoFrz+ViAYIW+52sdzN8J+O+KaWUVqWV0+YTz1ABvMm99TSTHRZ6nAHiLx1qpinQBpoVgk2Y2iJkwI3O562wf4I8JhQuarDXU+KlTBB0CJDETHmdgSNNjv8ACTbLry7DoPGK4ri2z7cl8PH1hHAeEU6GUNbP0aJOrzE1oTVGqCA5JgkmCFIteew1/tDnc0alSll0qUUP926K7mwvBuSQZsNtpG4HGKOdz1XSaXkqpladVigaxvO7sY+IWHoLm95bhXk0gq6CqKoAYMdNyYFvhAsAZiFkHYZOJzhKLUWPToBAx4Awt5zupxLIuYrZHymBIPlMyEEWuloI6i8YZ8L4XTKmpk87XogG4qDWgJM6SIXrbri45yjRqavMoowVdIZgr6ZBGlZFhcTEWPpih8R495ekAKi80AGwCyigAGQPTexucOwZDlGwI9TY+cRlRV9kx7944iiToy+cQzdDpYyb2Om0SCADsceUfGCUY+8ZWtlo/wABKDbZli0Ae0YqGS4wa1RaZq+UKkKX5uU6hDWYEiYvIt0xdOFZfM5dQ2bz+lQfhGlhY7Go43vcKDvvhrDsWsbHysH5WPlFbgXDcpxnLV4NKvRcyDBYjaBIQtIjpF5i4vLJq480r+Hr0jlldei4Eymorc2mOgjFL4x4mymYcU6OTXM1nNiU0kkT/D+IR1kkC++F/DvA+bdS7+XSbSAqPqZiemrSDp+pPphxz5ivffT61/MLUZaeNeLsrQY1WCPVvemqze5BqRA6TucL6ec4jnJKAZKl0ZlbW/sTzbdQANoN8CeD+EnKu/3ymqvrApkhWEFQ0oxJHxbkCRAki023i9IlCfMqU1X4tCA6gbRYawJIuDt9cZhoVwnj15/KAecAy3hjKoVaqqVswqw9R5ZnIuWZWYjpA1TAETgdshkaAZgfu8xUJRigBKgAqo5SI6QRI9Dhy2SprJBUsQLje20H6+2AeLcFo5pWV19RUSx2jpY26dfTHaPBrkXZjfv+FRmm4s4hwfXFYFmI5hXy6qHJmZqUZKVdpJWGPYda5V8P5qo/n0K1PMFSCCpCuLkiUeNNwbTYi22HPAeH5vLqNdMhdQ1NqBDLcAld1JJH0F7xhtSFLMEGDQzDBWLKRrsZgz8d5BBg7xjnOMuE0REm12M5bnszUV9NWmyOB8JQqQPnuPUT1+ZnhzjYy9da3lhyAYBkQSIkdNUTvb2x0HNUgR5WcXUjAKKqhgrEvsPzI0weg23xUOOeC3y0umqpSB30wyf5wLD/ADCx6xtg0zI/dba/nLu50zhXGKeZpB6ZkfmWYKnfSw6H5R2ODwe0x2xxfhHEny9RaiE6huAfiXqp7g7emOwZfMa1VtJXWoMMLiwN7R3+mEZMfZnygiVCgUdQabgjULyWESZAIM7Tbaw23wDxfxLTy5Ipw9WN5BC77kbbmwkxv6VnNeF85lZZJq0iLvQJYFWuNWkSJF7jA/CaT060vly7KrMtNkMSsMWII6LJmCAYthx4Y9TY8OVze+fOy6GY1GWV4Zm8+3mVGKU4nzHWFjr5aWn3sO57sTxTK5FSmVUVKhEPWaCfaYgxHwrC95nGyeMstXXTmEYKRzCSVa87rzfysD7Y9y3hrIVnVqdVisSaZZXBEQQQwDCO8kA3vtjMznllBA8By95H8TIPA7RLkMjnM9UNSlzMu9RmC37COaNrqIEiY62KseKZQS6l6YF3UCqoFrsQNViD0gQSYGL7w6tTWCbVAGCyNIJIExvp1FQIFhYCYuR5Q1+YdLORYokMYYSpeYYCVhTElZjoMT8WGNaRQ6TSEQjac34Z4VzOcrFs3qppJEVDDORuqgHUqgX5RciPXFvp+A8hpUCiIKpLLUaToJiCtpb87Aidr9HozVOmW06JaWgEamgRIkgNAF+0R6YrniLxKlBeaSCYVBAZgJvFtIHr9LYX2+bIaTbyG0tmVBUW1eA5LI1GraqhUWUOwYA3MoIktFgWJI39cVl+NLn81ToVfNWi506KXO0xZjNjB3IFhNuuFuc4hmM/XFNOZjOlZAVRuT2gCJY3sO4GLrwnhmX4ZQLsdTtAd+r9RTpr0WfW8SdgB0R+RTZO855CZzsbPOC1/s9yVCi5rVqhAP8AekqsDYKFGoGfWSYtpjEH9l9VQ1MlnlYnoSVaYj4k7md1HvhBxbjD52qS76EAMCfSyrMAsbAn+mLB/ZenTpios+YvNKyRKsrWWZI0gj/xXtszTlrvvuelCprThMrprm7cf4nlBNekWRYmpAYCTBOumZE927jAnGPtNdk5ECNG7HVG/wAICjbu1sXmtlUq6qdWGRjDL0Kk91ItEXGElf7Nco702y7kAVFJDN5itpYakI+JT09OowHD48WS2ZRY8JmUagYn4PVzRotWzJb8TSKfmM0BDzF/LX4Q1gCIJHbrUuJ1gekEGFIYwQAJIVj2IHyx0Pj2Xq16YNItUD8rIp5pZhDi4mIKm4OljHXHLs6rK7U2HMhKlT0IOkiBtBG3+uNPDnWL5eQixvNab81pPWb/ADn54tPAwM7mHOaqVXVNKhVm5bVAMXA5QIUSett6vlwCY1KOUm5iSBMD1PbF68H00zmulVVEqigoFVIUwjLZqchXIH5viA1XvIc63t9iFV7R5xXM/ccufuuWXTcEqLLFgzgEtUF9ySJ3IxRsxx3N5iopFQkgygnQhKjUFULaTb67jcdJydJqKFajBdAWWEqhBWNSsxkjXIOraYPqFmPDq3alTRgDrAkDmAtA+H1AMTpUTbHPQriYhxv4maOFx4mYrmNffjCMnxDWArizX1XBFyNJMyGXaenffEmXLZYIoZnQCJMzM9zPQ9bGOmIXyhF2B63MG0bEg/raes2weKWpLkXWJF9wJ9LEki3bCmCruORi+J4fsjsbB5GbrSVuaJ99wYuLie1vTExW8hZLbdDtyqOv7OFNA+VW0fxTDflYgknS5JlheUN1A6i+HCgbDV67ht9wZBtvHoRjSOIy43AvnEWRzkb6iuxmNpAERe/aDeMBcR4S1Rw45TpAIBuQYYFBsDPU9OnYvg/hsoz1Hq1WBTSlMsVX4BLGSSWL3kWUlviicD+IvC1Z1qtQLGo7UtAFQqAqISSST+Zj/wCUXx0Mnb5EpiIZBIhBy+kAc1xNzDR0kRBwto0amWnUS9KQFmdSmLgncmxMR1AGC8p4SzFGjTCQKgrJ5zlyytTC85VWEk2AAgGSdhfDPiVELQC1GA1KVI1c2toBCsBJIEnVvIB6HHObg2xgkmxF6YPl3R4ICEnqEF/nG89P5YngyZPoYA/kQcV4K1F5kaD8KgCNIJgC/wAQECxiPU2dUaupQLG8LIB9I6n1xnB084M5HwTxe+XVkOopp5RqjT3APRT1G1vfDrK+OwGNOorUWAIdT0EDlYESJ7EX64pdOiUOu5IKHVOnTcNuJiD1/Q4vPCsrSzy0fNpvWelWq+bpVhIqR5etxoYi0gC9hcQcdzJ+HI3ebnHaAYI3hXJ5ga6D+UTf8NgVHvTJt9RhVnfBWbp8yBa6/wCD4/SUPN9J2wbxXwcaOpqFXXUOYKU6SlA4URv+IWJGrdSQFEtEmBcv4qzVHWjjUabQ08wXpGpJWDa89TGMzYM+P2TqHn+8lMINlvFGZoMVZnU9VqAnrc6XFvf1xYOF/aJE66YJMSUOkkbXBMdPTBGU8X0K+lKqFpIhHUVBJ6LY3PYAYj494WyApmoS1ACZ0NrBMTARupg7EDGJ+xY6cuMgn76SrXqKjHO/aJTNMsiszno4t0gsQdtrC5+U4owNbO5gInM9Q36ADcsf4VUA29Plhznvs1zdMCGp1UcB1h4JBuOVhax9RJ3wV4a8D5wa6oDUT5bKgiXZo1qNI2UlQLkT6zfVi4fHisJ7UPTvtzj7hvCaWRoOVDVCBLsFl6hEwAATpUH8vTckkTijZvP1c7Va4GkGTfSg9TPXqSZse0AnI/aBmKbDUS0csOIYEG8sOaQRF+tsWDL+NqFYRmE2gg3a/cMAGEW6k9tsY1TLhYu66iev+IWHSj6sgsTXgXCVSmAFRywV7XJAY6TEEQp7C/WSLOgtMiNUi4JvIJMkEaepK2M7KJIGNKNPK1WlGWQR8LyRDBlIUzckR6z3xJ90qAMZ1W5VMoT2FwIJhRufSATJjiEY7mvXadwcbgfkarodvv4yPPZ9qSK9MIFRgtRQLqpkljFgoC7gdxGHtPOaJJi8FvU2XfTdjZfoMLOG06pKGojqdAZiQRED4dNwD8MwTsegACbx3x56K01pnS5YPI3UIeW0Rdu4O2Ft3syqnPqRORxQTtBo67mT+LclmspWavlh5tI3YBCxQDeRNxJJ1AW2NoOKlxyqKwWpVyD06hUTUWkyqx07ldHcSCOnfF48GeNnzbNTqUwromo1E/MNQWCn5SSdxY9hjbxL4jegaS0lLVKzNC806QDsFM37+mNWfJ2eQKo3PnUQwF7TlSMoJCpzdtLTPaInDHLcLzhIqLQrIBzK+h1IP8QtII72xaf/AIi12B5VXvIqAr0luabSPiHUe+BH8S5usVVdf4hCKVXSJYW5oJv79cV2+Qf8R7zf7Qhjc8hC814lauGy+bHlpUAVmRSroV0kNDErBIvbqcQJ4LqjnyubpvG3xIx/8SFlmfb5YjbwNmy58xWJNwaZVwDedXMGNrzbtiep9nmepqXQqWWTCkqxsNOk+txcg+mM7cShO2QfSG2B6uapnOKZf40eooF4iqO0kpzXkb/PE2U+0hiSlZLjcK5BBnqrbdbfy6beH6PETU5yadJCAWqBSSLSKe+okGZB033m2LFxdab6KbhHasfLQOAbm0z8ULvynsBeMUShbSVBJ/tMzMKNGJeD+IkqZ2rTQHy64DgEX85RzlAZhnTrvInvNxqwrAEiTJgnc+k9TOKFS8CZzLVEem1Oq6uCNLwTG+pXA3EixO+H/izgDZkIqVdGjVysGZTq/wAQM273FzjVxWHHpUMYbChvHuXo6adRQ7S2oqthzMQQS7E6mFx8zABwRlxmNdMOhCmoI5QSFFOCzaW0o0za45vTHPqPBuJURy16bXgDWSIsJOsDbeInGUvH+ay7FMxRZYuY1JqjqD8BHrt6WwePMwFCm9Dv84sGdJZA4BJKFwdGo76heVLbbfl7++F3FssHqyQS6A2gvudMb7k6bhfynCTIfaFQcy1UqREeYpvubFd/03w/o+JRUAKeWwFxabbWg6hEsPWeg3ac+NlpwRLJFbwGvQBlWJibiTuCDYgz0HvMYDpuVszBioGpgukE7ggGdIj3wfVIMgTcn5nqQAdt+g9sB16pXS0grZQSx6sAPkSTtsYxzlAa0ixvtOMsl2JIJKA/Cv6ST+n6YZ8H4gaNZXUEKdJIBSGAIO5U6iGhgANx2bCsVGAU23gwTJHSTb9jEkb3a1SBdjEm63I37xMQMeroMNo+dToU2rq606oINQ6y4GgssF7tlw1WwAKgKoDGSbYj4tVpLQrCpmXZW1Kz1GqKtapzJphUQVACrcqkooky2KxwLis02yjFEptUUAKhZ6is0tSbQdRWSCALm9oMC3O5dGYPyOWWmya6Xk0YCrSSgwhW+IH0m18Zc7LhBL8oRNCAN4MyqvqpKabUioB81gduY1E5tTlWJaGSBojSSRiLi/EaGWoClV/5hgl1qBWZz8JYk2WbkbxNsaeI/FCUdQCU9bEnQBCgmDqcepM9z1nFY4RwGrnP+YrOgoln1HzQtR9PxKoAYr0vEAHpjjtq4ptbbKOXiYr2jcc57xoW0Ll0LBEltQk+WqnYbqqgap6XPQHEuV8eAMAwemQbxPLsZIs0n/TDuhxlEK01KUS6U6VJUpNW0qbj8RjpdQPMuAVIYnYXGzWYTMmq5pUqiatCsVptVqPfTDKGKM8PHLBC9ZBws4E/t997wqUzyrQyeek1ER3NjUU6KkkA3KxqP+YMbH2wszv2b0yP+WzBUkWSqJHydBN97pbvibMeGKNVHNFUpVgOlQrTQAIyvUQx5RZTpUS0l35eW0DcHz1K9OvTqrNytQaVTo7FoAWSRAJmAeowKnIm6vt4N+8YEYeyblfzvhjOZcc1Isv8Sc4mbSUuD7jHuQ8XV6RjW2kESrGRY3XuJGHSeMK9AJ59FkDA6SwamzBQJgG5F7n1ti0VclRzNPVWpKzlQeYDWLFgpcNINxuTHXFvnofnICD1EAkjZhEeT+0MGz0+szTbc977Wtb+WKt4i4ocxmHe8TpWf4VECfXFvzn2WioA2UqiSASlQ2UxJUOBaDNmmY3whfwNnFqLTOXfUxgNEpJMAl1kAepjGzh+HxIdaQwgG4lt8A5Dysn5kDVXedweRbICOhmTHWQcacS4U1fiFNqlAtl6dOFJCupdv4lLGFF7lTtsce+OVfKZfLrRZ0SmPLIHUFVCmY7qR7tio0/HVdBPmBrkDUBuIPp3FumMubh8r5C69dpO8rWBOp0eHUyy6qdMsCOZIO0QNTDUQtwLHpcTpxi04d6i04OmDygMw2HMCNbGJhyQvzxzOn49rzurWFjT3na3ckiO8iMFVPH2YABIQbwfK7WaPWxkehxzz+G5rju3fwnQMuoRViFMg6ZHLyqSDAiSZLQGEgRG4yklOmpCKIkk6zaSZJMsR+zbtzLM+OMxzQ2meqqAfYHcYA+8ZrNNyLVrQYsGYC1wfyqet+nvg0/DW5sYDZch61LzxrxlSpCEIqNHT4FH5b9fYb+mOe5vidSvVDNLtqEDqTMBQB32AHe2GmS8EZqtdwKYt8Zvc3hEDGw7xi4+HvC2Xyp8wE1KgkB3tpEQdKLZT0liTfcY2ocPDCxu0Rar6w3w7lM3SoEVqxqbAI8s1MQbMxBJJAggEhYO+K3438Q6R5NMDUT+IRva5UQd9p+nfFvqG6lGCqJkHa+kAggWIiAIIJIsLEU/xtwoOqtSoaqhcDzKaERJAAdS1ybCSIG/UYDG4y5QzwAQTvE1DjWZWmH1kLIQB7kk82oagZUww1A9xGHWS8bvBFRCZiYO9r2aR27k4cU8vSctSKaaFNhNPenqNxpVySQAxggrDGxIwLW8IZZ1ZOSnVca5oMT5aKdGrQWiCZJAj0NhjQy4WNNtG9mG5SB63Dq45qSU2neGRvmacCTv1uRjQ+DKf/y2ZdO4LBwBH+Ah5grvP+gmf8HE1WXL1FhKSlxWYowfSWsGGoaoJ/hExJ6DZ3w3msu48tTWJWdVCTBAllYbiJ9ZG3bEGEjuox9OcHsyOUbJR4nR+FlrL6ENbp8YBm3ed8JeIeIsyHqK5emXiUOqxgXGoSASJtbtg7w74nZUd6rPUAqJTVQVLSVLG7XmyiJgdemLNxXgNKuZqgsyjQGDkQBJgRY3k3wIPZt+Yo9QIrkd5yCk4I7ziVkQiIAvMjv88RZKgBBZlSRpkmL/ABTJkAkWtt63xHVzBCgkrMbJ0jaRsD+zG2OkNSezGwqhUFMrpJVlOoMCQ099QxbW8YVqlDUA1SqoIYm+kQfxe+1rWEScUihQEhmMmLDp/ucFtVYA6SRaDG8He1p9sZcyjIRq3qDVxh4Tyv3nNBqhR1BJYVmkPYgkKSDUbUVAAI5jeMW2lS8ykoZUTK0BJpadVRnDsSuoDzKcQRqPRjANyE+TpgcPYpRdlZkZayHVzIZHnUp5IlhB6GRJIwLV8TyzLWq/AQQC5ZLAh9DSSJ5WWOpmRM4DUWPdHKaHQ8uksOR4nSrVNRrrma7zCldDUqU86CoSUViCLnofilrr83WopqT7qopmsTUGiAk6SKS1FlhZSWMg/lgBbw5NqdcpRqUqq0XIVlopEgEvqKxYfmd4M+WplQLMOB51szSejSp1KOWCavMeIrOoXR59QpDGF1csFRNjAJI3z6RBWpXU4rUzD+WmsmS5pUAGQ6VBLAbsSBPmMSffY2LMZkBqDFKtOuFZjTKEOxW1GlTKoAQ9hZeUA7dJE4R93FPNqUNSkINYs0KzlifLplUWoFFS5MGxFrYb+IOL1Ms6+aHd2kq5BXyVh0lKgWBUIaADOkEA3vimKsdhCJsbQTO57729ShUFCoaiAGmxqM1KooiRqp0wBO3OImebYzcHypooR+Z21vPNzMAAC5AFgNwNySAcI+G8EZhTIqkK3xUi6NU8sTqZSoCmVC7i8sSTGnFhz/EBSpvUYruYBuuq5C9bSB9N9scvN/1p18L5ws52UdZ7w3xfTp500HDMDpQMtyr31SANTBiVEjaJxeM5UKoWA2vftufSZx885fiDip5oZg86gwMEH0PSNrY6l4Y8QVczlG82NQqBA4BGpQNTFvykgkCQBJ3GOqy9hgsdBLvStRw3FnZSKh3FiRAmZt0PzxC+bpwWdV0iTdVMxvAi52mcL83mNOZpoE5NDM5HcqVp6rGQWkz/AJZ6Y0oUXqLJAPWBOoyTMWuYtFtxItiuHLMqsw+sWD4yF85R5NVFGd5YjykJO5DGLzpkkNsN8Svk6JVaRy6aDAsIFyBplbsNQ23+WGX3UIssqF4Oo2uxs0TvIN/4rTienVAILGdmvsIIPa/NpPT9MdB10iwbJ6QzK5xnwZQrBfLCZdp5iqAhhsARqF5Fo35vkTmf+TyiABqi0gq2AA/zRsL3O5ki9pxrxrOVkdHpkeQr00qKqFmKu5LEmLLpOoze4sojDfM5IVFem4BVwytYXBEGCALzcGNx6Y4HEDJjYLkPdv4e/wDzEtd7ygVvGNUlhTABIJhQWMCO9pMH6emF2e4nmMxTMs7grqEkBYsSVUQGMG+kGLziwHg65errfSy0kREJVklnLgsApgAFlLAzJJnYnEqUdTFG0liCzQm6O/M06fw5UtJE3JHSMa1GMbqJ2cfA4yBvKyOKZii4cOdFMKAwOoKrCRy/lJXuLT0mMXTI+IyWYMNMGJ5YN46WmBcHob9MaJy0yWRVOsKugFANCcqtCk+YovEEenxQszWTSq1TyiKdTQsVjKghxpQ2e0qHHYG5mbRwj8xAzfhw06ga+/EfWWOoFcIabAFA3lFWIVdVzp0WAsL3I1kwQSDBm6gDvr5ajUyIN9ZA+JtAZlHwiVsYAIE2rb8YqZar5ZKCI5WK7AOfjXaTtGozHNtNkyHE6VVApJXXfQSbyJEX3g9MKIOIeInLIZDTQ6nmHdJSpyl1RnVhpWF5wp1fGPhGgkmZnoBsxNMVQrsjvGpA2hAhI5mVrzoYA1J6dN8bPkNIYqdm1AKArTN+UCHIG2mGt1FiHm660F/E8walGgUg0qQrioxZg1yCoJsOlhMljALWDGqwI/zJOE8JFWqGZYWkylVamgeUU6WZ1YrVVvi1D63w4ZSCSRIvtM9f39cQcFpqKAKsG1mQQuifdehG3KAO2PeLVtNCo0yQpA63Ngb++CztqyVE5N2nIGukmSbSJidxO1sLK2TmSqwL29P62/lgx6pJJ6E/uRjdKgje9/1k7+htjeGIhA1Fyq6AMZiY+l+mCKOZBjpgtH8waIk3Ht3v0tgLM5A+aQCBylvTlWSBHU7D3wJAbnJzlm8NcZFJwtSTTJFtRgGQdpgAwJJGHed8MJmPiqtp8xdCE6iKY1NVRWJga2gKQfigRBJxzijnCOuLJwvxcyKEIDAWuYMRG43tjFlw5FbVj5wtbrt0ljzvBKdHOfhLSaizD85REpk+XoLlhLaWJKyTzKNpGGmby1Q1gh8ylSWkStasyvp+IWpAAodRKbSw2k3IvC+JGvTDOikFpCsqutuoD29J3t1xJxmk1cHyqgy7MAGdEjUFgohZGDhQfRjsIgYz/wBTbaXFStSsKJmcRoZSsoRay6QFCk03FXUw11PLJfynqOoaSRykrM2w2/tPUNQVFoNXQ0gGAIYqpJ1KyICVUXLaoBFNAJIM1LgXhupRWtVqIsKhNLQS58wAlNKhwSux1MAZgdLtvEPD85Wqo6fdS6AgHlAqFirF2TyyDqAWzHYKJknDdag0G2H6+sLSFoyfhCFdZZdCjloqNRAQ6SXTzAWGtuUdISAIAOEXj7OkCnTk3ktIvIt39T9Ti4Z+uWYsW1EzJaALdSNptYGAATttjk/Fc551Z36EnSOyiwA9IjCuFXtcxfoIpe81yKknRRJJgCNybCPckY63lcstBEoqAq01CnuXkmpc7y8+/QbYpP2f8LWpmfMbbLqKoFrvqApqZ6TLWvydpxcvPIDFFDMACYMzNr27d5641ca5LpiX1lud5Nl8qTmXe10CTO41Bp3mSRHoF9sM/NBfuSB1IsGiCfS97YXIgQKZIAAGkwZgbx06nvjVc2NRPRSLxcjePlf2047COQK6RguTcQyrNTAp1LnmhtjABjV05gYkRcDbAzU3bVp1XKg9BOkEtveSRI2374OqZsaYBmQTO4tBv89psb9MbUX5ea0TB9zOk3v1v7YWuQuQwWQG95V/FTVfuTByrFnUEoGabkGeTt17GAZth9wpm8mkWmfLQSxI1lVClgJvJ1T/AFxKGAQSC0QSog7iBBnUCLH3O4wUKJK8oDREEEjrBkDrAAkbXxl43hhkTbaC62Io4jlEqldDqrq0jlV9p5YJuPToYiMIxkzVZ2DmmtV9AZ1BXy0Ys2mSQBvIP51mYFrC1MjUh2HL/wBOu0Em5tE4W8UySxqsqll1aYEEs2qo02YNIUj/ABT0vysDlT2Zm3geIH+m/LpNHq6ZMsZYrKGSCIGln6NpgEz+Zj2wFQzHxkMSUvtpVTAKyVHOzAxAhoAjufc7mC5UFlPl1bAvF1IbYNpEetjBO8TgzSFXnluTqghqggficgNSLDmAMaNxF9M9CCK5wmqtKtT01grBodXHxSQSdAidJgtc3m46BBm+FvQ0lKrMpqlEOnytUkKDDTK7ARYH2EuJqFm8sioVFmYiFJXQsMgFXUSwMsALKbiRgyn50r5VSaS6QGqyNaqxEaZlrSQSLEiJk4LVXOcji0xm9vv76Rjwh1FMAVWqkbtYGdoEWA7A4PauQZBmep1Az0gA3j6g3v0U8MySpLFi7n4n2iTYBCbQABcn5YZKTte4vEj9++OcwprUzhXUky6gKFFlG2wPc9L39tsJfEdfUVpC8HU17+g7bGcGZ7jK0xaGY9Ae1r9flhZl0LMWYyTucb+GxsW1NCUdZzSuswPb+mBqxva0z+uPcZjfCnuXMNPWP9v5YPqVQE1FEZl1kEi9wove8XjtJ74zGYW8oc5f38BZXMUqQ0tSKqnNTa58xiDq1hgYCiLWvjk+ZTQ7qLgMRfrDECfpjMZjHwORm1BjdR3SNOEcVqo6qrkKXWRNrkD+uL3wzPMwMgWVTab6jB3NtrRGMxmJxiLV1EuIbQczYlfh+EkfFviYuYYTPIW941WPpyi2MxmOYBvFCKPFlU08qwUmCVW5m39fn2xRKYxmMx2OAH5fvj8fKXvwAYoV4t+PTEjeBTcx9f5nD4Z9lp1AIuRcidobra5ufbHuMxlz/wC5PugP7UB4pVYKjajJqETbb6egPywVQohlUEfEzMfU6G/2xmMxsQmx6y73E1oZcItTTP8Aeadz+VbH3t7emHKUgpIUQNTDr0/c/M48xmOg2x90ZIsuA1NnIEgTHS0Rb6fQYIo1TqYbSf8A2g4zGYtuQhQSpULOwJ+GSL/598aZX+8tYhgARuLxPv1x7jMef4n2wZnPOI803k1KtJAAtJQV6G7wZYQbwD73xFSoiairyEhVNRY1kBgouwIFmNwBeDvjMZjQPZuemy7YrH3tGNXLpSrcijURpLm7EKYFz9cEK5K6jJNtye8d8ZjMYm3FmeaJJ5yShN7mxP8A6f8AbCfi3E31FQYAOwnuPX/bGYzGjAATIsDyolpOH2UTGYzHXSMn/9k="/>
          <p:cNvSpPr>
            <a:spLocks noChangeAspect="1" noChangeArrowheads="1"/>
          </p:cNvSpPr>
          <p:nvPr/>
        </p:nvSpPr>
        <p:spPr bwMode="auto">
          <a:xfrm>
            <a:off x="63500" y="-831850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8" name="Picture 8" descr="http://upload.wikimedia.org/wikipedia/commons/thumb/2/29/Pieskowa_Ska%C5%82a_ogr%C3%B3d_zamkowy.jpg/300px-Pieskowa_Ska%C5%82a_ogr%C3%B3d_zamkow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657600"/>
            <a:ext cx="4114800" cy="3200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465494" y="65048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5" y="152400"/>
            <a:ext cx="244792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533400" y="381000"/>
            <a:ext cx="5257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If a projectile is shot straight upward from the ground with an initial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velocity of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160 feet per second, its distance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(in feet) above the ground at the end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seconds (neglecting air resistance) 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given approximately by 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d(t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160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i="1" baseline="30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the times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(to two decimal places)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projectile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will be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more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than 144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feet above the ground?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http://t0.gstatic.com/images?q=tbn:ANd9GcSRoFAlhE3v0nzcLiWZVEVqGJPEJwv7GWWZII4OLMSC_1RTGbdMS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447800"/>
            <a:ext cx="1752600" cy="160979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33400" y="3429000"/>
            <a:ext cx="2103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160</a:t>
            </a:r>
            <a:r>
              <a:rPr lang="en-US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 -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16</a:t>
            </a:r>
            <a:r>
              <a:rPr lang="en-US" sz="2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 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&gt; 144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962400"/>
            <a:ext cx="302037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160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144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+ 160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144 = 0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–16(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9)(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1) = 0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9 = 0  or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1 = 0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t = 9    or      t = 1</a:t>
            </a:r>
          </a:p>
          <a:p>
            <a:endParaRPr lang="en-US" sz="2000" dirty="0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4542595"/>
            <a:ext cx="4572000" cy="71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7487001" y="4729773"/>
            <a:ext cx="115747" cy="93589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513052" y="4729773"/>
            <a:ext cx="115747" cy="9358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20173" y="4776568"/>
            <a:ext cx="285820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5410200" y="419100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&lt; t &lt;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38601" y="5638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projectile will be above 144 ft in the time interval 1 &lt;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&lt; 9.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65494" y="65048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/>
      <p:bldP spid="1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5494" y="65048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3" name="Rectangle 2"/>
          <p:cNvSpPr/>
          <p:nvPr/>
        </p:nvSpPr>
        <p:spPr>
          <a:xfrm>
            <a:off x="2590800" y="762000"/>
            <a:ext cx="36070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286000"/>
            <a:ext cx="32688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484: </a:t>
            </a:r>
          </a:p>
          <a:p>
            <a:r>
              <a:rPr lang="en-US" sz="2000" smtClean="0">
                <a:latin typeface="Arial" pitchFamily="34" charset="0"/>
                <a:cs typeface="Arial" pitchFamily="34" charset="0"/>
              </a:rPr>
              <a:t>1, 3a, 5a,c, 6c, 8c, 9b,d, 10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6934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Quadratic inequalities in one variable are inequalities which can be written in one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of the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following forms: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bx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+ c &gt; 0 ,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bx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+ c &lt; 0 ,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bx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+ c ≥ 0 or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bx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+ c ≤ 0 </a:t>
            </a:r>
            <a:endParaRPr lang="en-US" sz="2000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where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a, b and c are real numbers.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2400"/>
            <a:ext cx="773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9.2 Quadratic Inequalities in One Variable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1.bp.blogspot.com/_jF4hS9l3o6s/S_20aA7JnJI/AAAAAAAAB8k/UhL_X5MNXKs/s320/ques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371600"/>
            <a:ext cx="1645920" cy="2057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33400" y="3962400"/>
            <a:ext cx="678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Solving inequalities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about one thing: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 changes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Find all the points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at which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there are sign changes -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points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called </a:t>
            </a:r>
            <a:r>
              <a:rPr lang="en-US" sz="2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critical </a:t>
            </a:r>
            <a:r>
              <a:rPr lang="en-US" sz="20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values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which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if any, of the intervals bounded by these critical values result in a solution.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to the inequality will consist of the set of all points contained by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solution intervals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962400"/>
            <a:ext cx="15430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887" y="7620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685800"/>
            <a:ext cx="7315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Graph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 (x)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2)(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3) and examine the graph to determine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the following inequalities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f(x)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&gt; 0            b)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 (x)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&lt;  0            c)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 (x)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≤ 0            d)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f (x)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≥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0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486400" y="2971800"/>
          <a:ext cx="2286000" cy="355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3" imgW="1307880" imgH="203040" progId="Equation.DSMT4">
                  <p:embed/>
                </p:oleObj>
              </mc:Choice>
              <mc:Fallback>
                <p:oleObj name="Equation" r:id="rId3" imgW="1307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971800"/>
                        <a:ext cx="2286000" cy="355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486400" y="4876800"/>
          <a:ext cx="230822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5" imgW="1320480" imgH="203040" progId="Equation.DSMT4">
                  <p:embed/>
                </p:oleObj>
              </mc:Choice>
              <mc:Fallback>
                <p:oleObj name="Equation" r:id="rId5" imgW="13204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876800"/>
                        <a:ext cx="2308225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486400" y="3581400"/>
          <a:ext cx="17081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7" imgW="977760" imgH="203040" progId="Equation.DSMT4">
                  <p:embed/>
                </p:oleObj>
              </mc:Choice>
              <mc:Fallback>
                <p:oleObj name="Equation" r:id="rId7" imgW="97776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581400"/>
                        <a:ext cx="17081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486400" y="4191000"/>
          <a:ext cx="17081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9" imgW="977760" imgH="203040" progId="Equation.DSMT4">
                  <p:embed/>
                </p:oleObj>
              </mc:Choice>
              <mc:Fallback>
                <p:oleObj name="Equation" r:id="rId9" imgW="9777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191000"/>
                        <a:ext cx="17081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2286000"/>
            <a:ext cx="4462162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2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12 &lt;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Graph the corresponding function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12.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Graphically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2050" y="19050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09600" y="2667000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495800"/>
            <a:ext cx="419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graph is either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above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-axis (positive).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43200" y="4724400"/>
            <a:ext cx="76200" cy="762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687574" y="3098322"/>
            <a:ext cx="152400" cy="152400"/>
          </a:xfrm>
          <a:prstGeom prst="ellipse">
            <a:avLst/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61496" y="3098322"/>
            <a:ext cx="152400" cy="152400"/>
          </a:xfrm>
          <a:prstGeom prst="ellipse">
            <a:avLst/>
          </a:prstGeom>
          <a:solidFill>
            <a:srgbClr val="FF000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241929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Observations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29718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Note that as the graph crosses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-axis, or at the zeros of the function, there is a sign change for the function.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5766" y="5335434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below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-axis (negative). 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1913626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9050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1600200"/>
            <a:ext cx="990600" cy="148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3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12 &lt;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Observations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3716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" y="1676400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-intercepts, or zeros of the function, divide the graph into three intervals.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27432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1.  From –∞ to –3, the function  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is positive (above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-axis).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3483114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2.  From –3 to 4, the function  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is negative (below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-axis).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2672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3.  From 4 to ∞, the function   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is positive (above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-axis).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3716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72050" y="13716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72050" y="13716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4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2723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Solve: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12 &lt;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Solution </a:t>
            </a: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371600"/>
            <a:ext cx="3714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2743200"/>
            <a:ext cx="3124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graph lies below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-axis in the interval of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-3 &lt; </a:t>
            </a:r>
            <a:r>
              <a:rPr lang="en-US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 4.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524000"/>
            <a:ext cx="472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 you are interested to determine is 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what values of </a:t>
            </a:r>
            <a:r>
              <a:rPr lang="en-US" sz="2000" b="1" i="1" u="sng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 is this graph 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below 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i="1" u="sng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u="sng" dirty="0">
                <a:latin typeface="Arial" pitchFamily="34" charset="0"/>
                <a:cs typeface="Arial" pitchFamily="34" charset="0"/>
              </a:rPr>
              <a:t>- axis.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191000"/>
            <a:ext cx="15430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1" y="4038600"/>
            <a:ext cx="2250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 set is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571500" y="4572000"/>
          <a:ext cx="232410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1371600" imgH="698400" progId="Equation.DSMT4">
                  <p:embed/>
                </p:oleObj>
              </mc:Choice>
              <mc:Fallback>
                <p:oleObj name="Equation" r:id="rId5" imgW="1371600" imgH="698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4572000"/>
                        <a:ext cx="232410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5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572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4572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803581" y="879896"/>
          <a:ext cx="1905001" cy="35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4" imgW="1079280" imgH="203040" progId="Equation.DSMT4">
                  <p:embed/>
                </p:oleObj>
              </mc:Choice>
              <mc:Fallback>
                <p:oleObj name="Equation" r:id="rId4" imgW="10792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81" y="879896"/>
                        <a:ext cx="1905001" cy="35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1981200"/>
            <a:ext cx="428367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324600" y="2438400"/>
            <a:ext cx="2250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solution set is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400799" y="2971800"/>
          <a:ext cx="245274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7" imgW="1447560" imgH="1079280" progId="Equation.DSMT4">
                  <p:embed/>
                </p:oleObj>
              </mc:Choice>
              <mc:Fallback>
                <p:oleObj name="Equation" r:id="rId7" imgW="1447560" imgH="1079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799" y="2971800"/>
                        <a:ext cx="2452744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6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670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Solve the inequality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18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≤ –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by using algebra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9906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Write the related equation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4958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Plot 3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7 on a number line.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The critical values divide the number line into three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intervals.  Use test points to determine the intervals that satisfy the inequality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2667000"/>
            <a:ext cx="894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Factor.</a:t>
            </a:r>
            <a:endParaRPr lang="en-US" i="1" dirty="0">
              <a:solidFill>
                <a:srgbClr val="00863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971800"/>
            <a:ext cx="2501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Zero Product Property.</a:t>
            </a:r>
          </a:p>
        </p:txBody>
      </p:sp>
      <p:sp>
        <p:nvSpPr>
          <p:cNvPr id="7" name="Rectangle 6"/>
          <p:cNvSpPr/>
          <p:nvPr/>
        </p:nvSpPr>
        <p:spPr>
          <a:xfrm>
            <a:off x="3597218" y="329385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863D"/>
                </a:solidFill>
                <a:latin typeface="Arial" pitchFamily="34" charset="0"/>
                <a:cs typeface="Arial" pitchFamily="34" charset="0"/>
              </a:rPr>
              <a:t>Solve for x.</a:t>
            </a:r>
            <a:endParaRPr lang="en-US" i="1" dirty="0">
              <a:solidFill>
                <a:srgbClr val="00863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1447800"/>
            <a:ext cx="2303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= –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33400" y="1905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Solve the equation for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to determine the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critical values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2362200"/>
            <a:ext cx="2733441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= –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3)(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7)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– 3 = 0  or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7 = 0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     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= 3  or      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7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914400" y="6096000"/>
            <a:ext cx="231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x≤ 3, 3 ≤ x ≤ 7, x ≥ 7.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7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 build="p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484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Quadratic Inequalities in One Variable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828800"/>
            <a:ext cx="6781800" cy="1312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" y="457200"/>
            <a:ext cx="45913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Solve the inequality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+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≤ –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dirty="0"/>
          </a:p>
        </p:txBody>
      </p:sp>
      <p:sp>
        <p:nvSpPr>
          <p:cNvPr id="7" name="Oval 6"/>
          <p:cNvSpPr/>
          <p:nvPr/>
        </p:nvSpPr>
        <p:spPr>
          <a:xfrm>
            <a:off x="5020574" y="2175296"/>
            <a:ext cx="152400" cy="1524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810774" y="2166670"/>
            <a:ext cx="152400" cy="152400"/>
          </a:xfrm>
          <a:prstGeom prst="ellipse">
            <a:avLst/>
          </a:prstGeom>
          <a:solidFill>
            <a:srgbClr val="FF0000"/>
          </a:solidFill>
        </p:spPr>
        <p:txBody>
          <a:bodyPr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838200"/>
            <a:ext cx="37433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Plot 3 and 7 on a number line.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2057400" y="2438400"/>
            <a:ext cx="533400" cy="562630"/>
          </a:xfrm>
          <a:prstGeom prst="ellipse">
            <a:avLst/>
          </a:prstGeom>
          <a:ln w="38100">
            <a:solidFill>
              <a:srgbClr val="00863D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733800" y="2438400"/>
            <a:ext cx="533400" cy="562630"/>
          </a:xfrm>
          <a:prstGeom prst="ellipse">
            <a:avLst/>
          </a:prstGeom>
          <a:ln w="38100">
            <a:solidFill>
              <a:srgbClr val="00863D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43600" y="2438400"/>
            <a:ext cx="533400" cy="562630"/>
          </a:xfrm>
          <a:prstGeom prst="ellipse">
            <a:avLst/>
          </a:prstGeom>
          <a:ln w="38100">
            <a:solidFill>
              <a:srgbClr val="00863D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3276600"/>
            <a:ext cx="1438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Test Points</a:t>
            </a:r>
          </a:p>
        </p:txBody>
      </p:sp>
      <p:cxnSp>
        <p:nvCxnSpPr>
          <p:cNvPr id="16" name="Straight Arrow Connector 15"/>
          <p:cNvCxnSpPr>
            <a:stCxn id="14" idx="1"/>
            <a:endCxn id="11" idx="5"/>
          </p:cNvCxnSpPr>
          <p:nvPr/>
        </p:nvCxnSpPr>
        <p:spPr>
          <a:xfrm flipH="1" flipV="1">
            <a:off x="2512685" y="2918635"/>
            <a:ext cx="1144915" cy="558020"/>
          </a:xfrm>
          <a:prstGeom prst="straightConnector1">
            <a:avLst/>
          </a:prstGeom>
          <a:ln w="28575">
            <a:solidFill>
              <a:srgbClr val="00863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0"/>
            <a:endCxn id="12" idx="5"/>
          </p:cNvCxnSpPr>
          <p:nvPr/>
        </p:nvCxnSpPr>
        <p:spPr>
          <a:xfrm flipH="1" flipV="1">
            <a:off x="4189085" y="2918635"/>
            <a:ext cx="187847" cy="357965"/>
          </a:xfrm>
          <a:prstGeom prst="straightConnector1">
            <a:avLst/>
          </a:prstGeom>
          <a:ln w="28575">
            <a:solidFill>
              <a:srgbClr val="00863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4" idx="3"/>
            <a:endCxn id="13" idx="3"/>
          </p:cNvCxnSpPr>
          <p:nvPr/>
        </p:nvCxnSpPr>
        <p:spPr>
          <a:xfrm flipV="1">
            <a:off x="5096264" y="2918635"/>
            <a:ext cx="925451" cy="558020"/>
          </a:xfrm>
          <a:prstGeom prst="straightConnector1">
            <a:avLst/>
          </a:prstGeom>
          <a:ln w="28575">
            <a:solidFill>
              <a:srgbClr val="00863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752600" y="1447800"/>
            <a:ext cx="68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x ≤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505200" y="1447800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≤ x ≤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943600" y="1447800"/>
            <a:ext cx="683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x ≥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</a:t>
            </a:r>
            <a:endParaRPr lang="en-US" dirty="0"/>
          </a:p>
        </p:txBody>
      </p:sp>
      <p:sp>
        <p:nvSpPr>
          <p:cNvPr id="27" name="Right Brace 26"/>
          <p:cNvSpPr/>
          <p:nvPr/>
        </p:nvSpPr>
        <p:spPr>
          <a:xfrm rot="16200000">
            <a:off x="1790700" y="1181100"/>
            <a:ext cx="533400" cy="16764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 rot="16200000">
            <a:off x="3733800" y="914401"/>
            <a:ext cx="533400" cy="22098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/>
          <p:cNvSpPr/>
          <p:nvPr/>
        </p:nvSpPr>
        <p:spPr>
          <a:xfrm rot="16200000">
            <a:off x="6134100" y="723901"/>
            <a:ext cx="533400" cy="2590800"/>
          </a:xfrm>
          <a:prstGeom prst="rightBrace">
            <a:avLst>
              <a:gd name="adj1" fmla="val 8333"/>
              <a:gd name="adj2" fmla="val 45006"/>
            </a:avLst>
          </a:prstGeom>
          <a:ln w="38100">
            <a:solidFill>
              <a:srgbClr val="008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0" y="838200"/>
            <a:ext cx="43123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Choose a test point for each region. </a:t>
            </a:r>
            <a:endParaRPr lang="en-US" sz="2000" dirty="0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762000" y="4724400"/>
          <a:ext cx="7924799" cy="1762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0"/>
                <a:gridCol w="1752600"/>
                <a:gridCol w="1676400"/>
                <a:gridCol w="1828799"/>
              </a:tblGrid>
              <a:tr h="3928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Interval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≤ 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 ≤ 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≤ 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 ≥ 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28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Test Point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4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Substitution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282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Is 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lang="en-US" sz="1800" i="1" baseline="30000" dirty="0" smtClean="0"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x + 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 ≤ –</a:t>
                      </a:r>
                      <a:r>
                        <a:rPr lang="en-US" sz="18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1800" i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i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18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57200" y="384946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-axis is divided into three intervals by the roots of the equation. Substitute your test point into the inequality to determine if the result satisfies the inequality.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385870" y="54864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-10(</a:t>
            </a:r>
            <a:r>
              <a:rPr lang="en-US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) + 18</a:t>
            </a:r>
          </a:p>
          <a:p>
            <a:pPr algn="ctr"/>
            <a:r>
              <a:rPr lang="en-US" baseline="0" dirty="0" smtClean="0">
                <a:latin typeface="Arial" pitchFamily="34" charset="0"/>
                <a:cs typeface="Arial" pitchFamily="34" charset="0"/>
              </a:rPr>
              <a:t>= 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66556" y="51226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38600" y="609600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96774" y="5469148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-10(</a:t>
            </a:r>
            <a:r>
              <a:rPr lang="en-US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) + 18</a:t>
            </a:r>
          </a:p>
          <a:p>
            <a:pPr algn="ctr"/>
            <a:r>
              <a:rPr lang="en-US" baseline="0" dirty="0" smtClean="0">
                <a:latin typeface="Arial" pitchFamily="34" charset="0"/>
                <a:cs typeface="Arial" pitchFamily="34" charset="0"/>
              </a:rPr>
              <a:t>= –32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7460" y="5105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49504" y="6078748"/>
            <a:ext cx="6035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824930" y="5486400"/>
            <a:ext cx="182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-10(</a:t>
            </a:r>
            <a:r>
              <a:rPr lang="en-US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) + 18</a:t>
            </a:r>
          </a:p>
          <a:p>
            <a:pPr algn="ctr"/>
            <a:r>
              <a:rPr lang="en-US" baseline="0" dirty="0" smtClean="0">
                <a:latin typeface="Arial" pitchFamily="34" charset="0"/>
                <a:cs typeface="Arial" pitchFamily="34" charset="0"/>
              </a:rPr>
              <a:t>= 9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20000" y="51226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477660" y="6096000"/>
            <a:ext cx="51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465494" y="6504801"/>
            <a:ext cx="526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9.2.</a:t>
            </a:r>
            <a:r>
              <a:rPr lang="en-US" sz="1200" i="1" dirty="0">
                <a:latin typeface="Arial" pitchFamily="34" charset="0"/>
                <a:cs typeface="Arial" pitchFamily="34" charset="0"/>
              </a:rPr>
              <a:t>8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1" grpId="0" animBg="1"/>
      <p:bldP spid="12" grpId="0" animBg="1"/>
      <p:bldP spid="13" grpId="0" animBg="1"/>
      <p:bldP spid="14" grpId="0"/>
      <p:bldP spid="24" grpId="0"/>
      <p:bldP spid="25" grpId="0"/>
      <p:bldP spid="26" grpId="0"/>
      <p:bldP spid="27" grpId="0" animBg="1"/>
      <p:bldP spid="28" grpId="0" animBg="1"/>
      <p:bldP spid="29" grpId="0" animBg="1"/>
      <p:bldP spid="30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</a:spPr>
      <a:bodyPr rtlCol="0" anchor="ctr">
        <a:spAutoFit/>
      </a:bodyPr>
      <a:lstStyle>
        <a:defPPr algn="ctr">
          <a:defRPr sz="2000" dirty="0">
            <a:latin typeface="Arial" pitchFamily="34" charset="0"/>
            <a:cs typeface="Arial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5696</TotalTime>
  <Words>1316</Words>
  <Application>Microsoft Office PowerPoint</Application>
  <PresentationFormat>On-screen Show (4:3)</PresentationFormat>
  <Paragraphs>184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79</cp:revision>
  <dcterms:created xsi:type="dcterms:W3CDTF">2011-11-20T20:27:31Z</dcterms:created>
  <dcterms:modified xsi:type="dcterms:W3CDTF">2011-12-05T00:14:15Z</dcterms:modified>
</cp:coreProperties>
</file>